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67" r:id="rId2"/>
    <p:sldId id="368" r:id="rId3"/>
    <p:sldId id="369" r:id="rId4"/>
    <p:sldId id="370" r:id="rId5"/>
    <p:sldId id="371" r:id="rId6"/>
    <p:sldId id="372" r:id="rId7"/>
    <p:sldId id="373" r:id="rId8"/>
    <p:sldId id="257" r:id="rId9"/>
    <p:sldId id="259" r:id="rId10"/>
    <p:sldId id="265" r:id="rId11"/>
    <p:sldId id="266" r:id="rId12"/>
    <p:sldId id="267" r:id="rId13"/>
    <p:sldId id="268" r:id="rId14"/>
    <p:sldId id="269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7DF6B-21F4-40A6-816F-FF5A97047917}" v="1" dt="2023-11-06T08:54:37.0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>
      <p:cViewPr varScale="1">
        <p:scale>
          <a:sx n="57" d="100"/>
          <a:sy n="57" d="100"/>
        </p:scale>
        <p:origin x="117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3972" y="59728"/>
            <a:ext cx="904545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284" y="74968"/>
            <a:ext cx="407987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4664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811" y="6462966"/>
            <a:ext cx="2305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7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9.png"/><Relationship Id="rId4" Type="http://schemas.openxmlformats.org/officeDocument/2006/relationships/image" Target="../media/image99.png"/><Relationship Id="rId9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11.png"/><Relationship Id="rId4" Type="http://schemas.openxmlformats.org/officeDocument/2006/relationships/image" Target="../media/image99.png"/><Relationship Id="rId9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9EE1-3A1E-987C-BE65-FEE5F425D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923862"/>
            <a:ext cx="9045455" cy="615553"/>
          </a:xfrm>
        </p:spPr>
        <p:txBody>
          <a:bodyPr/>
          <a:lstStyle/>
          <a:p>
            <a:pPr algn="ctr"/>
            <a:r>
              <a:rPr lang="en-IN" sz="40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CSE240-DATA SCIENCE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25496-53A9-44DE-5FD2-67BE2BA69F6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603500" y="3400425"/>
            <a:ext cx="7485380" cy="18590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800" b="0" dirty="0" err="1">
                <a:latin typeface="Cambria" panose="02040503050406030204" pitchFamily="18" charset="0"/>
                <a:ea typeface="Cambria" panose="02040503050406030204" pitchFamily="18" charset="0"/>
              </a:rPr>
              <a:t>Dr.A.Sathya</a:t>
            </a:r>
            <a:endParaRPr lang="en-IN" sz="2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800" b="0" dirty="0">
                <a:latin typeface="Cambria" panose="02040503050406030204" pitchFamily="18" charset="0"/>
                <a:ea typeface="Cambria" panose="02040503050406030204" pitchFamily="18" charset="0"/>
              </a:rPr>
              <a:t>Associate Professor</a:t>
            </a:r>
          </a:p>
          <a:p>
            <a:pPr>
              <a:lnSpc>
                <a:spcPct val="150000"/>
              </a:lnSpc>
            </a:pPr>
            <a:r>
              <a:rPr lang="en-IN" sz="2800" b="0" dirty="0">
                <a:latin typeface="Cambria" panose="02040503050406030204" pitchFamily="18" charset="0"/>
                <a:ea typeface="Cambria" panose="02040503050406030204" pitchFamily="18" charset="0"/>
              </a:rPr>
              <a:t>Department of AIDA</a:t>
            </a:r>
          </a:p>
        </p:txBody>
      </p:sp>
    </p:spTree>
    <p:extLst>
      <p:ext uri="{BB962C8B-B14F-4D97-AF65-F5344CB8AC3E}">
        <p14:creationId xmlns:p14="http://schemas.microsoft.com/office/powerpoint/2010/main" val="163999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423" y="406399"/>
            <a:ext cx="1877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Installing</a:t>
            </a:r>
            <a:r>
              <a:rPr spc="-80" dirty="0"/>
              <a:t> </a:t>
            </a:r>
            <a:r>
              <a:rPr spc="-5"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839" y="1206246"/>
            <a:ext cx="9144000" cy="1714500"/>
            <a:chOff x="774839" y="1206246"/>
            <a:chExt cx="9144000" cy="1714500"/>
          </a:xfrm>
        </p:grpSpPr>
        <p:sp>
          <p:nvSpPr>
            <p:cNvPr id="4" name="object 4"/>
            <p:cNvSpPr/>
            <p:nvPr/>
          </p:nvSpPr>
          <p:spPr>
            <a:xfrm>
              <a:off x="774839" y="1206246"/>
              <a:ext cx="9144000" cy="857250"/>
            </a:xfrm>
            <a:custGeom>
              <a:avLst/>
              <a:gdLst/>
              <a:ahLst/>
              <a:cxnLst/>
              <a:rect l="l" t="t" r="r" b="b"/>
              <a:pathLst>
                <a:path w="9144000" h="857250">
                  <a:moveTo>
                    <a:pt x="9144000" y="85725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857250"/>
                  </a:lnTo>
                  <a:lnTo>
                    <a:pt x="9144000" y="857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9049" y="1762506"/>
              <a:ext cx="5760720" cy="115823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28477" y="910844"/>
            <a:ext cx="8070850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77545" algn="l"/>
                <a:tab pos="1419225" algn="l"/>
                <a:tab pos="2383790" algn="l"/>
                <a:tab pos="2759075" algn="l"/>
                <a:tab pos="3202305" algn="l"/>
                <a:tab pos="3556635" algn="l"/>
                <a:tab pos="4899660" algn="l"/>
                <a:tab pos="5375910" algn="l"/>
                <a:tab pos="6319520" algn="l"/>
                <a:tab pos="7752080" algn="l"/>
              </a:tabLst>
            </a:pPr>
            <a:r>
              <a:rPr sz="2400" b="1" spc="-190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ou	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5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y	in</a:t>
            </a:r>
            <a:r>
              <a:rPr sz="2400" b="1" spc="-30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al</a:t>
            </a:r>
            <a:r>
              <a:rPr sz="2400" b="1" dirty="0">
                <a:latin typeface="Calibri"/>
                <a:cs typeface="Calibri"/>
              </a:rPr>
              <a:t>l	R	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n	a	</a:t>
            </a:r>
            <a:r>
              <a:rPr sz="2400" b="1" spc="-5" dirty="0">
                <a:latin typeface="Calibri"/>
                <a:cs typeface="Calibri"/>
              </a:rPr>
              <a:t>windo</a:t>
            </a:r>
            <a:r>
              <a:rPr sz="2400" b="1" spc="-20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s	or	</a:t>
            </a:r>
            <a:r>
              <a:rPr sz="2400" b="1" spc="-5" dirty="0">
                <a:latin typeface="Calibri"/>
                <a:cs typeface="Calibri"/>
              </a:rPr>
              <a:t>Appl</a:t>
            </a:r>
            <a:r>
              <a:rPr sz="2400" b="1" dirty="0">
                <a:latin typeface="Calibri"/>
                <a:cs typeface="Calibri"/>
              </a:rPr>
              <a:t>e	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mp</a:t>
            </a:r>
            <a:r>
              <a:rPr sz="2400" b="1" dirty="0">
                <a:latin typeface="Calibri"/>
                <a:cs typeface="Calibri"/>
              </a:rPr>
              <a:t>u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	</a:t>
            </a:r>
            <a:r>
              <a:rPr sz="2400" b="1" spc="-10" dirty="0">
                <a:latin typeface="Calibri"/>
                <a:cs typeface="Calibri"/>
              </a:rPr>
              <a:t>by  </a:t>
            </a:r>
            <a:r>
              <a:rPr sz="2400" b="1" dirty="0">
                <a:latin typeface="Calibri"/>
                <a:cs typeface="Calibri"/>
              </a:rPr>
              <a:t>downloading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from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https://www.r‐project.org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Click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download</a:t>
            </a:r>
            <a:r>
              <a:rPr sz="2400" b="1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79049" y="2063495"/>
            <a:ext cx="5760720" cy="4955540"/>
            <a:chOff x="3979049" y="2063495"/>
            <a:chExt cx="5760720" cy="49555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049" y="2063495"/>
              <a:ext cx="5760720" cy="1714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9049" y="2920745"/>
              <a:ext cx="5760720" cy="1714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9049" y="3777995"/>
              <a:ext cx="5760720" cy="17145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9049" y="4635245"/>
              <a:ext cx="5760720" cy="17145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9049" y="5492495"/>
              <a:ext cx="5760720" cy="15262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049" y="6349745"/>
              <a:ext cx="5760720" cy="66903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176645" y="6811771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131" y="446181"/>
            <a:ext cx="4928235" cy="10356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805"/>
              </a:spcBef>
            </a:pPr>
            <a:r>
              <a:rPr spc="-10" dirty="0"/>
              <a:t>Installing</a:t>
            </a:r>
            <a:r>
              <a:rPr spc="-50" dirty="0"/>
              <a:t> </a:t>
            </a:r>
            <a:r>
              <a:rPr spc="-5" dirty="0"/>
              <a:t>R</a:t>
            </a: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000000"/>
                </a:solidFill>
              </a:rPr>
              <a:t>Choose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15" dirty="0">
                <a:solidFill>
                  <a:srgbClr val="000000"/>
                </a:solidFill>
              </a:rPr>
              <a:t>any</a:t>
            </a:r>
            <a:r>
              <a:rPr sz="2400" spc="-10" dirty="0">
                <a:solidFill>
                  <a:srgbClr val="000000"/>
                </a:solidFill>
              </a:rPr>
              <a:t> mirror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and</a:t>
            </a:r>
            <a:r>
              <a:rPr sz="2400" spc="-1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click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on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link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029347" y="446182"/>
            <a:ext cx="8710930" cy="5791170"/>
            <a:chOff x="1029347" y="1690116"/>
            <a:chExt cx="8710930" cy="4547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347" y="1690116"/>
              <a:ext cx="8710421" cy="12306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47" y="2063496"/>
              <a:ext cx="8710421" cy="171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47" y="2920746"/>
              <a:ext cx="8710421" cy="1714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47" y="3777995"/>
              <a:ext cx="8710421" cy="1714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47" y="4635245"/>
              <a:ext cx="8710421" cy="16017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347" y="5492495"/>
              <a:ext cx="8710421" cy="7444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76645" y="6811771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9052" y="422275"/>
            <a:ext cx="8144509" cy="13061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pc="-10" dirty="0"/>
              <a:t>Installing</a:t>
            </a:r>
            <a:r>
              <a:rPr spc="-50" dirty="0"/>
              <a:t> </a:t>
            </a:r>
            <a:r>
              <a:rPr spc="-5" dirty="0"/>
              <a:t>R</a:t>
            </a:r>
          </a:p>
          <a:p>
            <a:pPr marL="84455" marR="5080">
              <a:lnSpc>
                <a:spcPts val="2780"/>
              </a:lnSpc>
              <a:spcBef>
                <a:spcPts val="425"/>
              </a:spcBef>
            </a:pPr>
            <a:r>
              <a:rPr sz="2400" spc="-5" dirty="0">
                <a:solidFill>
                  <a:srgbClr val="000000"/>
                </a:solidFill>
              </a:rPr>
              <a:t>Else,</a:t>
            </a:r>
            <a:r>
              <a:rPr sz="2400" spc="23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download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it</a:t>
            </a:r>
            <a:r>
              <a:rPr sz="2400" spc="23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from</a:t>
            </a:r>
            <a:r>
              <a:rPr sz="2400" spc="229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</a:t>
            </a:r>
            <a:r>
              <a:rPr sz="2400" spc="229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Comprehensive</a:t>
            </a:r>
            <a:r>
              <a:rPr sz="2400" spc="2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</a:t>
            </a:r>
            <a:r>
              <a:rPr sz="2400" spc="229" dirty="0">
                <a:solidFill>
                  <a:srgbClr val="000000"/>
                </a:solidFill>
              </a:rPr>
              <a:t> </a:t>
            </a:r>
            <a:r>
              <a:rPr sz="2400" spc="-15" dirty="0">
                <a:solidFill>
                  <a:srgbClr val="000000"/>
                </a:solidFill>
              </a:rPr>
              <a:t>Archive</a:t>
            </a:r>
            <a:r>
              <a:rPr sz="2400" spc="24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Network </a:t>
            </a:r>
            <a:r>
              <a:rPr sz="2400" spc="-53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(CRAN)</a:t>
            </a:r>
            <a:r>
              <a:rPr sz="2400" spc="-1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website:</a:t>
            </a:r>
            <a:r>
              <a:rPr sz="2400" spc="5" dirty="0">
                <a:solidFill>
                  <a:srgbClr val="000000"/>
                </a:solidFill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2"/>
              </a:rPr>
              <a:t>http://cran.r-project.org/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71079" y="1817370"/>
            <a:ext cx="8315959" cy="5273040"/>
            <a:chOff x="1171079" y="1817370"/>
            <a:chExt cx="8315959" cy="5273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079" y="1817370"/>
              <a:ext cx="8315706" cy="11033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079" y="2063496"/>
              <a:ext cx="8315706" cy="171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79" y="2920746"/>
              <a:ext cx="8315706" cy="1714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079" y="3777996"/>
              <a:ext cx="8315706" cy="1714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1079" y="4635246"/>
              <a:ext cx="8315706" cy="1714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79" y="5492496"/>
              <a:ext cx="8315706" cy="15979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079" y="6349746"/>
              <a:ext cx="8315706" cy="7406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76645" y="6811771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623" y="622046"/>
            <a:ext cx="3057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Installing</a:t>
            </a:r>
            <a:r>
              <a:rPr spc="-40" dirty="0"/>
              <a:t> </a:t>
            </a:r>
            <a:r>
              <a:rPr spc="-5" dirty="0"/>
              <a:t>R</a:t>
            </a:r>
            <a:r>
              <a:rPr spc="-25" dirty="0"/>
              <a:t> </a:t>
            </a:r>
            <a:r>
              <a:rPr spc="-5" dirty="0"/>
              <a:t>Studio</a:t>
            </a:r>
          </a:p>
        </p:txBody>
      </p:sp>
      <p:sp>
        <p:nvSpPr>
          <p:cNvPr id="3" name="object 3"/>
          <p:cNvSpPr/>
          <p:nvPr/>
        </p:nvSpPr>
        <p:spPr>
          <a:xfrm>
            <a:off x="774839" y="4634496"/>
            <a:ext cx="9144000" cy="1715770"/>
          </a:xfrm>
          <a:custGeom>
            <a:avLst/>
            <a:gdLst/>
            <a:ahLst/>
            <a:cxnLst/>
            <a:rect l="l" t="t" r="r" b="b"/>
            <a:pathLst>
              <a:path w="9144000" h="1715770">
                <a:moveTo>
                  <a:pt x="9144000" y="0"/>
                </a:moveTo>
                <a:lnTo>
                  <a:pt x="0" y="0"/>
                </a:lnTo>
                <a:lnTo>
                  <a:pt x="0" y="857250"/>
                </a:lnTo>
                <a:lnTo>
                  <a:pt x="0" y="858012"/>
                </a:lnTo>
                <a:lnTo>
                  <a:pt x="0" y="1715262"/>
                </a:lnTo>
                <a:lnTo>
                  <a:pt x="9144000" y="1715262"/>
                </a:lnTo>
                <a:lnTo>
                  <a:pt x="9144000" y="858012"/>
                </a:lnTo>
                <a:lnTo>
                  <a:pt x="9144000" y="857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Rstudio</a:t>
            </a:r>
            <a:r>
              <a:rPr spc="-15" dirty="0"/>
              <a:t> </a:t>
            </a:r>
            <a:r>
              <a:rPr spc="-5" dirty="0"/>
              <a:t>is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software</a:t>
            </a:r>
            <a:r>
              <a:rPr dirty="0"/>
              <a:t> </a:t>
            </a:r>
            <a:r>
              <a:rPr spc="-5" dirty="0"/>
              <a:t>which</a:t>
            </a:r>
            <a:r>
              <a:rPr spc="-20" dirty="0"/>
              <a:t> </a:t>
            </a:r>
            <a:r>
              <a:rPr spc="-5" dirty="0"/>
              <a:t>helps</a:t>
            </a:r>
            <a:r>
              <a:rPr spc="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5" dirty="0"/>
              <a:t>running</a:t>
            </a:r>
            <a:r>
              <a:rPr spc="-2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R</a:t>
            </a:r>
            <a:r>
              <a:rPr spc="-15" dirty="0"/>
              <a:t> </a:t>
            </a:r>
            <a:r>
              <a:rPr spc="-10" dirty="0"/>
              <a:t>software.</a:t>
            </a:r>
          </a:p>
          <a:p>
            <a:pPr marL="22860">
              <a:lnSpc>
                <a:spcPct val="100000"/>
              </a:lnSpc>
              <a:spcBef>
                <a:spcPts val="15"/>
              </a:spcBef>
            </a:pPr>
            <a:endParaRPr sz="2600"/>
          </a:p>
          <a:p>
            <a:pPr marL="102870" marR="671830" indent="-67945">
              <a:lnSpc>
                <a:spcPct val="109200"/>
              </a:lnSpc>
            </a:pPr>
            <a:r>
              <a:rPr spc="-20" dirty="0"/>
              <a:t>Several</a:t>
            </a:r>
            <a:r>
              <a:rPr spc="5" dirty="0"/>
              <a:t> </a:t>
            </a:r>
            <a:r>
              <a:rPr dirty="0"/>
              <a:t>such</a:t>
            </a:r>
            <a:r>
              <a:rPr spc="-10" dirty="0"/>
              <a:t> editors</a:t>
            </a:r>
            <a:r>
              <a:rPr dirty="0"/>
              <a:t> </a:t>
            </a:r>
            <a:r>
              <a:rPr spc="-15" dirty="0"/>
              <a:t>are</a:t>
            </a:r>
            <a:r>
              <a:rPr spc="5" dirty="0"/>
              <a:t> </a:t>
            </a:r>
            <a:r>
              <a:rPr spc="-10" dirty="0"/>
              <a:t>available,</a:t>
            </a:r>
            <a:r>
              <a:rPr spc="15" dirty="0"/>
              <a:t> </a:t>
            </a:r>
            <a:r>
              <a:rPr spc="5" dirty="0"/>
              <a:t>e.g.</a:t>
            </a:r>
            <a:r>
              <a:rPr spc="-10" dirty="0"/>
              <a:t> </a:t>
            </a:r>
            <a:r>
              <a:rPr spc="-5" dirty="0"/>
              <a:t>Tinn</a:t>
            </a:r>
            <a:r>
              <a:rPr spc="-15" dirty="0"/>
              <a:t> </a:t>
            </a:r>
            <a:r>
              <a:rPr dirty="0"/>
              <a:t>R </a:t>
            </a:r>
            <a:r>
              <a:rPr spc="5" dirty="0"/>
              <a:t> </a:t>
            </a:r>
            <a:r>
              <a:rPr dirty="0"/>
              <a:t>(</a:t>
            </a:r>
            <a:r>
              <a:rPr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</a:rPr>
              <a:t>https://sourceforge.net/projects/tinn-r</a:t>
            </a:r>
            <a:r>
              <a:rPr dirty="0"/>
              <a:t>)</a:t>
            </a:r>
          </a:p>
          <a:p>
            <a:pPr marL="22860">
              <a:lnSpc>
                <a:spcPct val="100000"/>
              </a:lnSpc>
            </a:pPr>
            <a:endParaRPr sz="2850"/>
          </a:p>
          <a:p>
            <a:pPr marL="35560">
              <a:lnSpc>
                <a:spcPct val="100000"/>
              </a:lnSpc>
            </a:pPr>
            <a:r>
              <a:rPr spc="-5" dirty="0"/>
              <a:t>Rstudio</a:t>
            </a:r>
            <a:r>
              <a:rPr spc="-10"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15" dirty="0"/>
              <a:t>written</a:t>
            </a:r>
            <a:r>
              <a:rPr spc="1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spc="5" dirty="0"/>
              <a:t>C++</a:t>
            </a:r>
            <a:r>
              <a:rPr spc="10" dirty="0"/>
              <a:t> </a:t>
            </a:r>
            <a:r>
              <a:rPr spc="-15" dirty="0"/>
              <a:t>programming </a:t>
            </a:r>
            <a:r>
              <a:rPr spc="-5" dirty="0"/>
              <a:t>language.</a:t>
            </a:r>
          </a:p>
          <a:p>
            <a:pPr marL="22860">
              <a:lnSpc>
                <a:spcPct val="100000"/>
              </a:lnSpc>
            </a:pPr>
            <a:endParaRPr sz="3100"/>
          </a:p>
          <a:p>
            <a:pPr marL="35560" marR="5080">
              <a:lnSpc>
                <a:spcPts val="2590"/>
              </a:lnSpc>
              <a:tabLst>
                <a:tab pos="1167765" algn="l"/>
                <a:tab pos="1534795" algn="l"/>
                <a:tab pos="1854835" algn="l"/>
                <a:tab pos="2484120" algn="l"/>
                <a:tab pos="2533015" algn="l"/>
                <a:tab pos="3181350" algn="l"/>
                <a:tab pos="4923790" algn="l"/>
                <a:tab pos="6399530" algn="l"/>
              </a:tabLst>
            </a:pPr>
            <a:r>
              <a:rPr dirty="0"/>
              <a:t>R</a:t>
            </a:r>
            <a:r>
              <a:rPr spc="-25" dirty="0"/>
              <a:t>s</a:t>
            </a:r>
            <a:r>
              <a:rPr dirty="0"/>
              <a:t>tudio	</a:t>
            </a:r>
            <a:r>
              <a:rPr spc="-5" dirty="0"/>
              <a:t>i</a:t>
            </a:r>
            <a:r>
              <a:rPr dirty="0"/>
              <a:t>s	a	</a:t>
            </a:r>
            <a:r>
              <a:rPr spc="-5" dirty="0"/>
              <a:t>f</a:t>
            </a:r>
            <a:r>
              <a:rPr spc="-30" dirty="0"/>
              <a:t>r</a:t>
            </a:r>
            <a:r>
              <a:rPr spc="-5" dirty="0"/>
              <a:t>e</a:t>
            </a:r>
            <a:r>
              <a:rPr dirty="0"/>
              <a:t>e		and	open‐sou</a:t>
            </a:r>
            <a:r>
              <a:rPr spc="-40" dirty="0"/>
              <a:t>r</a:t>
            </a:r>
            <a:r>
              <a:rPr spc="-5" dirty="0"/>
              <a:t>c</a:t>
            </a:r>
            <a:r>
              <a:rPr dirty="0"/>
              <a:t>e	i</a:t>
            </a:r>
            <a:r>
              <a:rPr spc="-25" dirty="0"/>
              <a:t>nt</a:t>
            </a:r>
            <a:r>
              <a:rPr spc="-5" dirty="0"/>
              <a:t>e</a:t>
            </a:r>
            <a:r>
              <a:rPr dirty="0"/>
              <a:t>g</a:t>
            </a:r>
            <a:r>
              <a:rPr spc="-60" dirty="0"/>
              <a:t>r</a:t>
            </a:r>
            <a:r>
              <a:rPr spc="-20" dirty="0"/>
              <a:t>a</a:t>
            </a:r>
            <a:r>
              <a:rPr spc="-25" dirty="0"/>
              <a:t>t</a:t>
            </a:r>
            <a:r>
              <a:rPr spc="-5" dirty="0"/>
              <a:t>e</a:t>
            </a:r>
            <a:r>
              <a:rPr dirty="0"/>
              <a:t>d	de</a:t>
            </a:r>
            <a:r>
              <a:rPr spc="-20" dirty="0"/>
              <a:t>v</a:t>
            </a:r>
            <a:r>
              <a:rPr spc="-5" dirty="0"/>
              <a:t>e</a:t>
            </a:r>
            <a:r>
              <a:rPr dirty="0"/>
              <a:t>lopme</a:t>
            </a:r>
            <a:r>
              <a:rPr spc="-25" dirty="0"/>
              <a:t>n</a:t>
            </a:r>
            <a:r>
              <a:rPr dirty="0"/>
              <a:t>t  </a:t>
            </a:r>
            <a:r>
              <a:rPr spc="-15" dirty="0"/>
              <a:t>environment</a:t>
            </a:r>
            <a:r>
              <a:rPr spc="10" dirty="0"/>
              <a:t> </a:t>
            </a:r>
            <a:r>
              <a:rPr dirty="0"/>
              <a:t>(IDE)	</a:t>
            </a:r>
            <a:r>
              <a:rPr spc="-15" dirty="0"/>
              <a:t>for</a:t>
            </a:r>
            <a:r>
              <a:rPr spc="-10" dirty="0"/>
              <a:t> </a:t>
            </a:r>
            <a:r>
              <a:rPr spc="5" dirty="0"/>
              <a:t>R.</a:t>
            </a: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endParaRPr sz="2800"/>
          </a:p>
          <a:p>
            <a:pPr marL="35560">
              <a:lnSpc>
                <a:spcPts val="2710"/>
              </a:lnSpc>
            </a:pPr>
            <a:r>
              <a:rPr spc="-5" dirty="0"/>
              <a:t>Download</a:t>
            </a:r>
            <a:r>
              <a:rPr spc="-30" dirty="0"/>
              <a:t> </a:t>
            </a:r>
            <a:r>
              <a:rPr dirty="0"/>
              <a:t>R‐Studio</a:t>
            </a:r>
            <a:r>
              <a:rPr spc="-20" dirty="0"/>
              <a:t> </a:t>
            </a:r>
            <a:r>
              <a:rPr spc="-10" dirty="0"/>
              <a:t>software</a:t>
            </a:r>
            <a:r>
              <a:rPr spc="-5" dirty="0"/>
              <a:t> </a:t>
            </a:r>
            <a:r>
              <a:rPr spc="-10" dirty="0"/>
              <a:t>from</a:t>
            </a:r>
            <a:r>
              <a:rPr spc="-35" dirty="0"/>
              <a:t> </a:t>
            </a:r>
            <a:r>
              <a:rPr spc="-10" dirty="0"/>
              <a:t>website</a:t>
            </a:r>
          </a:p>
          <a:p>
            <a:pPr marL="35560">
              <a:lnSpc>
                <a:spcPts val="2710"/>
              </a:lnSpc>
            </a:pPr>
            <a:r>
              <a:rPr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2"/>
              </a:rPr>
              <a:t>https://www.rstudio.com/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6645" y="6811771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1996" y="391922"/>
            <a:ext cx="30575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Installing</a:t>
            </a:r>
            <a:r>
              <a:rPr spc="-40" dirty="0"/>
              <a:t> </a:t>
            </a:r>
            <a:r>
              <a:rPr spc="-5" dirty="0"/>
              <a:t>R</a:t>
            </a:r>
            <a:r>
              <a:rPr spc="-25" dirty="0"/>
              <a:t> </a:t>
            </a:r>
            <a:r>
              <a:rPr spc="-5" dirty="0"/>
              <a:t>Studio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91169" y="970025"/>
            <a:ext cx="5980430" cy="5544820"/>
            <a:chOff x="1891169" y="970025"/>
            <a:chExt cx="5980430" cy="5544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1169" y="970025"/>
              <a:ext cx="5980175" cy="10934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1169" y="1206245"/>
              <a:ext cx="5980175" cy="171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169" y="2063495"/>
              <a:ext cx="5980175" cy="1714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169" y="2920746"/>
              <a:ext cx="5980175" cy="1714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1169" y="3777996"/>
              <a:ext cx="5980175" cy="1714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1169" y="4635246"/>
              <a:ext cx="5980175" cy="1714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1169" y="5492496"/>
              <a:ext cx="5980175" cy="1021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1169" y="6349746"/>
              <a:ext cx="5980175" cy="1645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49052" y="6718045"/>
            <a:ext cx="65303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spc="-5" dirty="0">
                <a:latin typeface="Calibri"/>
                <a:cs typeface="Calibri"/>
              </a:rPr>
              <a:t>Download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double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click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downloaded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file.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6645" y="6811771"/>
            <a:ext cx="23050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" y="119634"/>
            <a:ext cx="4588751" cy="658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284" y="210248"/>
            <a:ext cx="40798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299" y="1360839"/>
            <a:ext cx="5433695" cy="302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 an </a:t>
            </a:r>
            <a:r>
              <a:rPr sz="2400" b="1" spc="-15" dirty="0">
                <a:latin typeface="Calibri"/>
                <a:cs typeface="Calibri"/>
              </a:rPr>
              <a:t>interface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between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us.</a:t>
            </a:r>
            <a:endParaRPr sz="2400">
              <a:latin typeface="Calibri"/>
              <a:cs typeface="Calibri"/>
            </a:endParaRPr>
          </a:p>
          <a:p>
            <a:pPr marL="13335" marR="2058670" indent="-635">
              <a:lnSpc>
                <a:spcPct val="240000"/>
              </a:lnSpc>
            </a:pPr>
            <a:r>
              <a:rPr sz="2400" b="1" spc="-10" dirty="0">
                <a:latin typeface="Calibri"/>
                <a:cs typeface="Calibri"/>
              </a:rPr>
              <a:t>More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useful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beginners.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makes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coding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easier.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When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start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studio,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we</a:t>
            </a:r>
            <a:r>
              <a:rPr sz="2400" b="1" spc="-5" dirty="0">
                <a:latin typeface="Calibri"/>
                <a:cs typeface="Calibri"/>
              </a:rPr>
              <a:t> see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4</a:t>
            </a:r>
            <a:r>
              <a:rPr sz="2400" b="1" spc="-10" dirty="0">
                <a:latin typeface="Calibri"/>
                <a:cs typeface="Calibri"/>
              </a:rPr>
              <a:t> windows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937" y="0"/>
            <a:ext cx="5163311" cy="666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2703"/>
            <a:ext cx="4589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Introduction</a:t>
            </a:r>
            <a:r>
              <a:rPr sz="36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Studio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74" y="1581912"/>
            <a:ext cx="9123680" cy="4990465"/>
            <a:chOff x="20574" y="1581912"/>
            <a:chExt cx="9123680" cy="4990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4" y="1581912"/>
              <a:ext cx="9123424" cy="4990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582" y="1772818"/>
              <a:ext cx="8752903" cy="46085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9994" y="705904"/>
            <a:ext cx="8051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18820" algn="l"/>
                <a:tab pos="1910080" algn="l"/>
                <a:tab pos="3091180" algn="l"/>
                <a:tab pos="3514725" algn="l"/>
                <a:tab pos="4639310" algn="l"/>
                <a:tab pos="4998085" algn="l"/>
                <a:tab pos="5433060" algn="l"/>
                <a:tab pos="6511290" algn="l"/>
                <a:tab pos="7512050" algn="l"/>
              </a:tabLst>
            </a:pP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30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t	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p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ng	</a:t>
            </a:r>
            <a:r>
              <a:rPr sz="2400" b="1" spc="-5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nd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w	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f	</a:t>
            </a:r>
            <a:r>
              <a:rPr sz="2400" b="1" spc="-10" dirty="0">
                <a:latin typeface="Calibri"/>
                <a:cs typeface="Calibri"/>
              </a:rPr>
              <a:t>R</a:t>
            </a:r>
            <a:r>
              <a:rPr sz="2400" b="1" spc="-2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tud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o	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s	</a:t>
            </a:r>
            <a:r>
              <a:rPr sz="2400" b="1" spc="-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s	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oll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s	h</a:t>
            </a:r>
            <a:r>
              <a:rPr sz="2400" b="1" spc="-4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vi</a:t>
            </a:r>
            <a:r>
              <a:rPr sz="2400" b="1" spc="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g	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r  </a:t>
            </a:r>
            <a:r>
              <a:rPr sz="2400" b="1" spc="-5" dirty="0">
                <a:latin typeface="Calibri"/>
                <a:cs typeface="Calibri"/>
              </a:rPr>
              <a:t>windows.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16" y="0"/>
            <a:ext cx="4588763" cy="6271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3972" y="59728"/>
            <a:ext cx="40798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Introduction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to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R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Studio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3972" y="888784"/>
            <a:ext cx="315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Description</a:t>
            </a:r>
            <a:r>
              <a:rPr sz="24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4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4642" y="1194054"/>
            <a:ext cx="7870825" cy="5504180"/>
            <a:chOff x="564642" y="1194054"/>
            <a:chExt cx="7870825" cy="55041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42" y="1194054"/>
              <a:ext cx="7870697" cy="5503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76" y="1385392"/>
              <a:ext cx="7488831" cy="512118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16" y="0"/>
            <a:ext cx="4588763" cy="6271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3972" y="59728"/>
            <a:ext cx="40798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Introduction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to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R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Studio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456" y="888784"/>
            <a:ext cx="3159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Description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4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543824"/>
            <a:ext cx="9144000" cy="4669155"/>
            <a:chOff x="0" y="1543824"/>
            <a:chExt cx="9144000" cy="46691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43824"/>
              <a:ext cx="9143999" cy="4668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27" y="1735264"/>
              <a:ext cx="8999575" cy="428602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8" y="55626"/>
            <a:ext cx="4588751" cy="658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267" y="146975"/>
            <a:ext cx="40798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779" y="642275"/>
            <a:ext cx="8521700" cy="2864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Description</a:t>
            </a:r>
            <a:r>
              <a:rPr sz="2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2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2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Console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program </a:t>
            </a:r>
            <a:r>
              <a:rPr sz="2400" b="1" spc="-5" dirty="0">
                <a:latin typeface="Calibri"/>
                <a:cs typeface="Calibri"/>
              </a:rPr>
              <a:t>window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appears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here.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Calculations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take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place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inconsole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window.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4604" marR="5080" indent="-1905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One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can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write</a:t>
            </a:r>
            <a:r>
              <a:rPr sz="2400" b="1" spc="24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programmes</a:t>
            </a:r>
            <a:r>
              <a:rPr sz="2400" b="1" spc="26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console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also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but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it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hard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make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corrections</a:t>
            </a:r>
            <a:r>
              <a:rPr sz="2400" b="1" spc="-5" dirty="0">
                <a:latin typeface="Calibri"/>
                <a:cs typeface="Calibri"/>
              </a:rPr>
              <a:t> and </a:t>
            </a:r>
            <a:r>
              <a:rPr sz="2400" b="1" spc="-10" dirty="0">
                <a:latin typeface="Calibri"/>
                <a:cs typeface="Calibri"/>
              </a:rPr>
              <a:t>experiments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with</a:t>
            </a:r>
            <a:r>
              <a:rPr sz="2400" b="1" dirty="0">
                <a:latin typeface="Calibri"/>
                <a:cs typeface="Calibri"/>
              </a:rPr>
              <a:t> the </a:t>
            </a:r>
            <a:r>
              <a:rPr sz="2400" b="1" spc="-5" dirty="0">
                <a:latin typeface="Calibri"/>
                <a:cs typeface="Calibri"/>
              </a:rPr>
              <a:t>coding.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6270" y="3525773"/>
            <a:ext cx="7732395" cy="3332479"/>
            <a:chOff x="636270" y="3525773"/>
            <a:chExt cx="7732395" cy="33324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" y="3525773"/>
              <a:ext cx="7732001" cy="33322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3717035"/>
              <a:ext cx="7349435" cy="30963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2A9E-C694-E638-4095-7AA1D137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84" y="74968"/>
            <a:ext cx="4079875" cy="492443"/>
          </a:xfrm>
        </p:spPr>
        <p:txBody>
          <a:bodyPr/>
          <a:lstStyle/>
          <a:p>
            <a:r>
              <a:rPr lang="en-IN" dirty="0"/>
              <a:t>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9025-C4AC-3CEE-631E-6663DB617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380617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3200" dirty="0">
                <a:solidFill>
                  <a:srgbClr val="C00000"/>
                </a:solidFill>
                <a:ea typeface="+mj-ea"/>
              </a:rPr>
              <a:t>Module 1 -R basics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 to R: R console, Packages, Libraries, and Workspace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Types: Variables, and Strings, Modifying data types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structures in R: Vectors, Factors, Vector operations, Arrays, Matrices, Lists, and Data frames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Programming fundamentals: Conditions and loops, Functions in R, Objects and Classes, Debugging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73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" y="55626"/>
            <a:ext cx="4588751" cy="658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284" y="146975"/>
            <a:ext cx="40798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779" y="642275"/>
            <a:ext cx="828484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Description of</a:t>
            </a:r>
            <a:r>
              <a:rPr sz="2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3 : </a:t>
            </a:r>
            <a:r>
              <a:rPr sz="2200" b="1" spc="-10" dirty="0">
                <a:solidFill>
                  <a:srgbClr val="0000FF"/>
                </a:solidFill>
                <a:latin typeface="Calibri"/>
                <a:cs typeface="Calibri"/>
              </a:rPr>
              <a:t>Environment</a:t>
            </a:r>
            <a:r>
              <a:rPr sz="2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endParaRPr sz="2200">
              <a:latin typeface="Calibri"/>
              <a:cs typeface="Calibri"/>
            </a:endParaRPr>
          </a:p>
          <a:p>
            <a:pPr marL="12700" marR="5080" indent="-635">
              <a:lnSpc>
                <a:spcPct val="120000"/>
              </a:lnSpc>
              <a:spcBef>
                <a:spcPts val="1250"/>
              </a:spcBef>
            </a:pPr>
            <a:r>
              <a:rPr sz="2400" b="1" spc="-5" dirty="0">
                <a:latin typeface="Calibri"/>
                <a:cs typeface="Calibri"/>
              </a:rPr>
              <a:t>All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variables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 objects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used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15" dirty="0">
                <a:latin typeface="Calibri"/>
                <a:cs typeface="Calibri"/>
              </a:rPr>
              <a:t>programme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appear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here.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nature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values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 </a:t>
            </a:r>
            <a:r>
              <a:rPr sz="2400" b="1" spc="-10" dirty="0">
                <a:latin typeface="Calibri"/>
                <a:cs typeface="Calibri"/>
              </a:rPr>
              <a:t>variables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objects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also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appear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here.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215" y="2687574"/>
            <a:ext cx="8519160" cy="3669029"/>
            <a:chOff x="204215" y="2687574"/>
            <a:chExt cx="8519160" cy="366902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5" y="2687574"/>
              <a:ext cx="8519159" cy="3669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541" y="2879179"/>
              <a:ext cx="8136898" cy="32861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" y="0"/>
            <a:ext cx="4588751" cy="6423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779" y="570268"/>
            <a:ext cx="64954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Description of</a:t>
            </a:r>
            <a:r>
              <a:rPr sz="2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4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22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Output</a:t>
            </a:r>
            <a:r>
              <a:rPr sz="2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output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programmes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appears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 this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window.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5445" y="2109746"/>
            <a:ext cx="5682157" cy="44323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" y="0"/>
            <a:ext cx="4588751" cy="6423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779" y="570268"/>
            <a:ext cx="5735955" cy="4981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Description of</a:t>
            </a:r>
            <a:r>
              <a:rPr sz="2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4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22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Output</a:t>
            </a:r>
            <a:r>
              <a:rPr sz="2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002E00"/>
                </a:solidFill>
                <a:latin typeface="Calibri"/>
                <a:cs typeface="Calibri"/>
              </a:rPr>
              <a:t>Packages: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193925" algn="l"/>
              </a:tabLst>
            </a:pPr>
            <a:r>
              <a:rPr sz="2400" b="1" spc="-5" dirty="0">
                <a:latin typeface="Calibri"/>
                <a:cs typeface="Calibri"/>
              </a:rPr>
              <a:t>All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packages	</a:t>
            </a:r>
            <a:r>
              <a:rPr sz="2400" b="1" spc="-5" dirty="0">
                <a:latin typeface="Calibri"/>
                <a:cs typeface="Calibri"/>
              </a:rPr>
              <a:t>being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installed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appear</a:t>
            </a:r>
            <a:r>
              <a:rPr sz="2400" b="1" spc="-10" dirty="0">
                <a:latin typeface="Calibri"/>
                <a:cs typeface="Calibri"/>
              </a:rPr>
              <a:t> here.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Calibri"/>
              <a:cs typeface="Calibri"/>
            </a:endParaRPr>
          </a:p>
          <a:p>
            <a:pPr marL="12700" marR="3592829">
              <a:lnSpc>
                <a:spcPct val="120000"/>
              </a:lnSpc>
            </a:pPr>
            <a:r>
              <a:rPr sz="2400" b="1" spc="-20" dirty="0">
                <a:latin typeface="Calibri"/>
                <a:cs typeface="Calibri"/>
              </a:rPr>
              <a:t>Packages </a:t>
            </a:r>
            <a:r>
              <a:rPr sz="2400" b="1" spc="-15" dirty="0">
                <a:latin typeface="Calibri"/>
                <a:cs typeface="Calibri"/>
              </a:rPr>
              <a:t>are </a:t>
            </a:r>
            <a:r>
              <a:rPr sz="2400" b="1" spc="-5" dirty="0">
                <a:latin typeface="Calibri"/>
                <a:cs typeface="Calibri"/>
              </a:rPr>
              <a:t>not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active.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Calibri"/>
              <a:cs typeface="Calibri"/>
            </a:endParaRPr>
          </a:p>
          <a:p>
            <a:pPr marL="12700" marR="3445510">
              <a:lnSpc>
                <a:spcPct val="120000"/>
              </a:lnSpc>
            </a:pPr>
            <a:r>
              <a:rPr sz="2400" b="1" spc="-5" dirty="0">
                <a:latin typeface="Calibri"/>
                <a:cs typeface="Calibri"/>
              </a:rPr>
              <a:t>Check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mark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boxes </a:t>
            </a:r>
            <a:r>
              <a:rPr sz="2400" b="1" spc="-15" dirty="0">
                <a:latin typeface="Calibri"/>
                <a:cs typeface="Calibri"/>
              </a:rPr>
              <a:t>to activate 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them.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12947" y="2582417"/>
            <a:ext cx="6131560" cy="4276090"/>
            <a:chOff x="3012947" y="2582417"/>
            <a:chExt cx="6131560" cy="42760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2947" y="2582417"/>
              <a:ext cx="6131050" cy="42755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3847" y="2773813"/>
              <a:ext cx="5904655" cy="403955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" y="0"/>
            <a:ext cx="4588751" cy="6423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779" y="570268"/>
            <a:ext cx="4453890" cy="454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22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4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 Output</a:t>
            </a:r>
            <a:r>
              <a:rPr sz="22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Help: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Various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types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help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can </a:t>
            </a:r>
            <a:r>
              <a:rPr sz="2400" b="1" dirty="0">
                <a:latin typeface="Calibri"/>
                <a:cs typeface="Calibri"/>
              </a:rPr>
              <a:t>be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asked.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Calibri"/>
              <a:cs typeface="Calibri"/>
            </a:endParaRPr>
          </a:p>
          <a:p>
            <a:pPr marL="13335" marR="1976755" indent="-635">
              <a:lnSpc>
                <a:spcPct val="120000"/>
              </a:lnSpc>
            </a:pPr>
            <a:r>
              <a:rPr sz="2400" b="1" dirty="0">
                <a:latin typeface="Calibri"/>
                <a:cs typeface="Calibri"/>
              </a:rPr>
              <a:t>E.g.,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know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about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histogram,</a:t>
            </a:r>
            <a:endParaRPr sz="24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latin typeface="Calibri"/>
                <a:cs typeface="Calibri"/>
              </a:rPr>
              <a:t>type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hist</a:t>
            </a:r>
            <a:r>
              <a:rPr sz="2400" b="1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Information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appears.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40558" y="2661665"/>
            <a:ext cx="6203950" cy="3910965"/>
            <a:chOff x="2940558" y="2661665"/>
            <a:chExt cx="6203950" cy="39109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0558" y="2661665"/>
              <a:ext cx="6203441" cy="39105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1839" y="2852940"/>
              <a:ext cx="5906216" cy="35283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086" y="92964"/>
            <a:ext cx="4588751" cy="658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284" y="184311"/>
            <a:ext cx="40798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20" dirty="0"/>
              <a:t> to</a:t>
            </a:r>
            <a:r>
              <a:rPr spc="-5" dirty="0"/>
              <a:t> R</a:t>
            </a:r>
            <a:r>
              <a:rPr spc="-10" dirty="0"/>
              <a:t> </a:t>
            </a:r>
            <a:r>
              <a:rPr spc="-5" dirty="0"/>
              <a:t>Studio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291" y="1137951"/>
            <a:ext cx="5747385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12700" marR="5080" indent="-635">
              <a:lnSpc>
                <a:spcPct val="240000"/>
              </a:lnSpc>
              <a:tabLst>
                <a:tab pos="2929890" algn="l"/>
              </a:tabLst>
            </a:pPr>
            <a:r>
              <a:rPr sz="2400" b="1" spc="-15" dirty="0">
                <a:latin typeface="Calibri"/>
                <a:cs typeface="Calibri"/>
              </a:rPr>
              <a:t>Histogram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values</a:t>
            </a:r>
            <a:r>
              <a:rPr sz="2400" b="1" spc="1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1,2,1,1,2,3,1,2,3,1,2,2,3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 </a:t>
            </a:r>
            <a:r>
              <a:rPr sz="2400" b="1" spc="-10" dirty="0">
                <a:latin typeface="Calibri"/>
                <a:cs typeface="Calibri"/>
              </a:rPr>
              <a:t>studio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following	</a:t>
            </a:r>
            <a:r>
              <a:rPr sz="2400" b="1" spc="-15" dirty="0">
                <a:latin typeface="Calibri"/>
                <a:cs typeface="Calibri"/>
              </a:rPr>
              <a:t>operation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output: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85750"/>
            <a:ext cx="9144000" cy="5351145"/>
            <a:chOff x="0" y="285750"/>
            <a:chExt cx="9144000" cy="5351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5750"/>
              <a:ext cx="9143999" cy="53507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76672"/>
              <a:ext cx="9143998" cy="49685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25" y="173736"/>
            <a:ext cx="1142005" cy="3474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9905"/>
            <a:ext cx="117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Basics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74370" y="838911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1500A7"/>
                </a:solidFill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270" y="849629"/>
            <a:ext cx="257810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20"/>
              </a:spcBef>
              <a:buClr>
                <a:srgbClr val="1500A7"/>
              </a:buClr>
              <a:buFont typeface="Courier New"/>
              <a:buChar char="&gt;"/>
              <a:tabLst>
                <a:tab pos="297815" algn="l"/>
              </a:tabLst>
            </a:pPr>
            <a:r>
              <a:rPr sz="1850" b="1" spc="5" dirty="0">
                <a:latin typeface="Calibri"/>
                <a:cs typeface="Calibri"/>
              </a:rPr>
              <a:t>is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20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prompt</a:t>
            </a:r>
            <a:r>
              <a:rPr sz="1850" b="1" spc="-35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sign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in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R.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370" y="1979167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70" y="1989835"/>
            <a:ext cx="749300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5" dirty="0">
                <a:latin typeface="Calibri"/>
                <a:cs typeface="Calibri"/>
              </a:rPr>
              <a:t>The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assignment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operators</a:t>
            </a:r>
            <a:r>
              <a:rPr sz="1850" b="1" spc="-25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are</a:t>
            </a:r>
            <a:r>
              <a:rPr sz="1850" b="1" spc="10" dirty="0">
                <a:latin typeface="Calibri"/>
                <a:cs typeface="Calibri"/>
              </a:rPr>
              <a:t> the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left arrow</a:t>
            </a:r>
            <a:r>
              <a:rPr sz="1850" b="1" spc="5" dirty="0">
                <a:latin typeface="Calibri"/>
                <a:cs typeface="Calibri"/>
              </a:rPr>
              <a:t> with</a:t>
            </a:r>
            <a:r>
              <a:rPr sz="1850" b="1" spc="10" dirty="0">
                <a:latin typeface="Calibri"/>
                <a:cs typeface="Calibri"/>
              </a:rPr>
              <a:t> dash</a:t>
            </a:r>
            <a:r>
              <a:rPr sz="1850" b="1" spc="434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&lt;-  </a:t>
            </a:r>
            <a:r>
              <a:rPr sz="1850" b="1" spc="10" dirty="0">
                <a:latin typeface="Calibri"/>
                <a:cs typeface="Calibri"/>
              </a:rPr>
              <a:t>and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equal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sign 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=.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614" y="2557017"/>
            <a:ext cx="4110354" cy="1449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0"/>
              </a:spcBef>
              <a:buChar char="&gt;"/>
              <a:tabLst>
                <a:tab pos="299085" algn="l"/>
                <a:tab pos="3810635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 </a:t>
            </a:r>
            <a:r>
              <a:rPr sz="1850" b="1" spc="15" dirty="0">
                <a:solidFill>
                  <a:srgbClr val="1500A7"/>
                </a:solidFill>
                <a:latin typeface="Courier New"/>
                <a:cs typeface="Courier New"/>
              </a:rPr>
              <a:t>&lt;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- 20</a:t>
            </a:r>
            <a:r>
              <a:rPr sz="1850" b="1" spc="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5" dirty="0">
                <a:latin typeface="Calibri"/>
                <a:cs typeface="Calibri"/>
              </a:rPr>
              <a:t>as</a:t>
            </a:r>
            <a:r>
              <a:rPr sz="1850" b="1" spc="-5" dirty="0">
                <a:latin typeface="Calibri"/>
                <a:cs typeface="Calibri"/>
              </a:rPr>
              <a:t>s</a:t>
            </a:r>
            <a:r>
              <a:rPr sz="1850" b="1" spc="5" dirty="0">
                <a:latin typeface="Calibri"/>
                <a:cs typeface="Calibri"/>
              </a:rPr>
              <a:t>igns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-15" dirty="0">
                <a:latin typeface="Calibri"/>
                <a:cs typeface="Calibri"/>
              </a:rPr>
              <a:t>v</a:t>
            </a:r>
            <a:r>
              <a:rPr sz="1850" b="1" spc="5" dirty="0">
                <a:latin typeface="Calibri"/>
                <a:cs typeface="Calibri"/>
              </a:rPr>
              <a:t>alue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20 </a:t>
            </a:r>
            <a:r>
              <a:rPr sz="1850" b="1" spc="-10" dirty="0">
                <a:latin typeface="Calibri"/>
                <a:cs typeface="Calibri"/>
              </a:rPr>
              <a:t>t</a:t>
            </a:r>
            <a:r>
              <a:rPr sz="1850" b="1" spc="10" dirty="0">
                <a:latin typeface="Calibri"/>
                <a:cs typeface="Calibri"/>
              </a:rPr>
              <a:t>o</a:t>
            </a:r>
            <a:r>
              <a:rPr sz="1850" b="1" dirty="0">
                <a:latin typeface="Calibri"/>
                <a:cs typeface="Calibri"/>
              </a:rPr>
              <a:t>	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spc="10" dirty="0">
                <a:latin typeface="Courier New"/>
                <a:cs typeface="Courier New"/>
              </a:rPr>
              <a:t>.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1500A7"/>
              </a:buClr>
              <a:buFont typeface="Courier New"/>
              <a:buChar char="&gt;"/>
            </a:pPr>
            <a:endParaRPr sz="2000">
              <a:latin typeface="Courier New"/>
              <a:cs typeface="Courier New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Char char="&gt;"/>
              <a:tabLst>
                <a:tab pos="299085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= 20</a:t>
            </a:r>
            <a:r>
              <a:rPr sz="1850" b="1" spc="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5" dirty="0">
                <a:latin typeface="Calibri"/>
                <a:cs typeface="Calibri"/>
              </a:rPr>
              <a:t>assigns</a:t>
            </a:r>
            <a:r>
              <a:rPr sz="1850" b="1" spc="2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value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20</a:t>
            </a:r>
            <a:r>
              <a:rPr sz="1850" b="1" spc="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to</a:t>
            </a:r>
            <a:r>
              <a:rPr sz="1850" b="1" spc="415" dirty="0">
                <a:latin typeface="Calibri"/>
                <a:cs typeface="Calibri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spc="10" dirty="0">
                <a:latin typeface="Courier New"/>
                <a:cs typeface="Courier New"/>
              </a:rPr>
              <a:t>.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1850" b="1" spc="5" dirty="0">
                <a:latin typeface="Calibri"/>
                <a:cs typeface="Calibri"/>
              </a:rPr>
              <a:t>Initially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only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1850" b="1" spc="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dirty="0">
                <a:latin typeface="Calibri"/>
                <a:cs typeface="Calibri"/>
              </a:rPr>
              <a:t>was available</a:t>
            </a:r>
            <a:r>
              <a:rPr sz="1850" b="1" spc="5" dirty="0">
                <a:latin typeface="Calibri"/>
                <a:cs typeface="Calibri"/>
              </a:rPr>
              <a:t> in </a:t>
            </a:r>
            <a:r>
              <a:rPr sz="1850" b="1" spc="10" dirty="0">
                <a:latin typeface="Calibri"/>
                <a:cs typeface="Calibri"/>
              </a:rPr>
              <a:t>R.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370" y="4823536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610" y="4834204"/>
            <a:ext cx="5230495" cy="1448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Char char="&gt;"/>
              <a:tabLst>
                <a:tab pos="299085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=</a:t>
            </a:r>
            <a:r>
              <a:rPr sz="1850" b="1" spc="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20 </a:t>
            </a:r>
            <a:r>
              <a:rPr sz="1850" b="1" spc="5" dirty="0">
                <a:latin typeface="Calibri"/>
                <a:cs typeface="Calibri"/>
              </a:rPr>
              <a:t>assigns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value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20</a:t>
            </a:r>
            <a:r>
              <a:rPr sz="1850" b="1" spc="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to</a:t>
            </a:r>
            <a:r>
              <a:rPr sz="1850" b="1" spc="5" dirty="0">
                <a:latin typeface="Calibri"/>
                <a:cs typeface="Calibri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spc="10" dirty="0">
                <a:latin typeface="Courier New"/>
                <a:cs typeface="Courier New"/>
              </a:rPr>
              <a:t>.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500A7"/>
              </a:buClr>
              <a:buFont typeface="Courier New"/>
              <a:buChar char="&gt;"/>
            </a:pPr>
            <a:endParaRPr sz="1950">
              <a:latin typeface="Courier New"/>
              <a:cs typeface="Courier New"/>
            </a:endParaRPr>
          </a:p>
          <a:p>
            <a:pPr marL="330835" indent="-287020">
              <a:lnSpc>
                <a:spcPct val="100000"/>
              </a:lnSpc>
              <a:buChar char="&gt;"/>
              <a:tabLst>
                <a:tab pos="331470" algn="l"/>
                <a:tab pos="4370070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y</a:t>
            </a:r>
            <a:r>
              <a:rPr sz="1850" b="1" spc="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=</a:t>
            </a:r>
            <a:r>
              <a:rPr sz="1850" b="1" spc="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spc="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*</a:t>
            </a:r>
            <a:r>
              <a:rPr sz="1850" b="1" spc="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r>
              <a:rPr sz="1850" b="1" spc="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5" dirty="0">
                <a:latin typeface="Calibri"/>
                <a:cs typeface="Calibri"/>
              </a:rPr>
              <a:t>assigns</a:t>
            </a:r>
            <a:r>
              <a:rPr sz="1850" b="1" spc="2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value</a:t>
            </a:r>
            <a:r>
              <a:rPr sz="1850" b="1" spc="430" dirty="0">
                <a:latin typeface="Calibri"/>
                <a:cs typeface="Calibri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2*x</a:t>
            </a:r>
            <a:r>
              <a:rPr sz="1850" b="1" spc="-70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dirty="0">
                <a:latin typeface="Calibri"/>
                <a:cs typeface="Calibri"/>
              </a:rPr>
              <a:t>to	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y</a:t>
            </a:r>
            <a:r>
              <a:rPr sz="1850" b="1" spc="10" dirty="0">
                <a:latin typeface="Courier New"/>
                <a:cs typeface="Courier New"/>
              </a:rPr>
              <a:t>.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500A7"/>
              </a:buClr>
              <a:buFont typeface="Courier New"/>
              <a:buChar char="&gt;"/>
            </a:pPr>
            <a:endParaRPr sz="1950">
              <a:latin typeface="Courier New"/>
              <a:cs typeface="Courier New"/>
            </a:endParaRPr>
          </a:p>
          <a:p>
            <a:pPr marL="330835" indent="-287020">
              <a:lnSpc>
                <a:spcPct val="100000"/>
              </a:lnSpc>
              <a:buChar char="&gt;"/>
              <a:tabLst>
                <a:tab pos="331470" algn="l"/>
                <a:tab pos="4931410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z = x + y</a:t>
            </a:r>
            <a:r>
              <a:rPr sz="1850" b="1" spc="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latin typeface="Calibri"/>
                <a:cs typeface="Calibri"/>
              </a:rPr>
              <a:t>a</a:t>
            </a:r>
            <a:r>
              <a:rPr sz="1850" b="1" dirty="0">
                <a:latin typeface="Calibri"/>
                <a:cs typeface="Calibri"/>
              </a:rPr>
              <a:t>s</a:t>
            </a:r>
            <a:r>
              <a:rPr sz="1850" b="1" spc="5" dirty="0">
                <a:latin typeface="Calibri"/>
                <a:cs typeface="Calibri"/>
              </a:rPr>
              <a:t>s</a:t>
            </a:r>
            <a:r>
              <a:rPr sz="1850" b="1" spc="-5" dirty="0">
                <a:latin typeface="Calibri"/>
                <a:cs typeface="Calibri"/>
              </a:rPr>
              <a:t>i</a:t>
            </a:r>
            <a:r>
              <a:rPr sz="1850" b="1" spc="5" dirty="0">
                <a:latin typeface="Calibri"/>
                <a:cs typeface="Calibri"/>
              </a:rPr>
              <a:t>gns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-15" dirty="0">
                <a:latin typeface="Calibri"/>
                <a:cs typeface="Calibri"/>
              </a:rPr>
              <a:t>v</a:t>
            </a:r>
            <a:r>
              <a:rPr sz="1850" b="1" spc="10" dirty="0">
                <a:latin typeface="Calibri"/>
                <a:cs typeface="Calibri"/>
              </a:rPr>
              <a:t>a</a:t>
            </a:r>
            <a:r>
              <a:rPr sz="1850" b="1" spc="-5" dirty="0">
                <a:latin typeface="Calibri"/>
                <a:cs typeface="Calibri"/>
              </a:rPr>
              <a:t>l</a:t>
            </a:r>
            <a:r>
              <a:rPr sz="1850" b="1" spc="10" dirty="0">
                <a:latin typeface="Calibri"/>
                <a:cs typeface="Calibri"/>
              </a:rPr>
              <a:t>ue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 + y</a:t>
            </a:r>
            <a:r>
              <a:rPr sz="1850" b="1" spc="-26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latin typeface="Courier New"/>
                <a:cs typeface="Courier New"/>
              </a:rPr>
              <a:t>to</a:t>
            </a:r>
            <a:r>
              <a:rPr sz="1850" b="1" dirty="0">
                <a:latin typeface="Courier New"/>
                <a:cs typeface="Courier New"/>
              </a:rPr>
              <a:t>	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z</a:t>
            </a:r>
            <a:r>
              <a:rPr sz="1850" b="1" spc="10" dirty="0">
                <a:latin typeface="Courier New"/>
                <a:cs typeface="Courier New"/>
              </a:rPr>
              <a:t>.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40196" y="2415528"/>
            <a:ext cx="2034539" cy="4063365"/>
            <a:chOff x="6140196" y="2415528"/>
            <a:chExt cx="2034539" cy="406336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196" y="2415528"/>
              <a:ext cx="2034540" cy="40630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0216" y="2575521"/>
              <a:ext cx="1704974" cy="37338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25" y="173736"/>
            <a:ext cx="1142005" cy="3474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9905"/>
            <a:ext cx="117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Basics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2437" y="724027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337" y="734695"/>
            <a:ext cx="72802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10" dirty="0">
                <a:latin typeface="Calibri"/>
                <a:cs typeface="Calibri"/>
              </a:rPr>
              <a:t>#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: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The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character</a:t>
            </a:r>
            <a:r>
              <a:rPr sz="1850" b="1" spc="-2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ourier New"/>
                <a:cs typeface="Courier New"/>
              </a:rPr>
              <a:t>#</a:t>
            </a:r>
            <a:r>
              <a:rPr sz="1850" b="1" spc="-685" dirty="0">
                <a:latin typeface="Courier New"/>
                <a:cs typeface="Courier New"/>
              </a:rPr>
              <a:t> </a:t>
            </a:r>
            <a:r>
              <a:rPr sz="1850" b="1" spc="5" dirty="0">
                <a:latin typeface="Calibri"/>
                <a:cs typeface="Calibri"/>
              </a:rPr>
              <a:t>marks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beginning</a:t>
            </a:r>
            <a:r>
              <a:rPr sz="1850" b="1" spc="-25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of </a:t>
            </a:r>
            <a:r>
              <a:rPr sz="1850" b="1" spc="10" dirty="0">
                <a:latin typeface="Calibri"/>
                <a:cs typeface="Calibri"/>
              </a:rPr>
              <a:t>a </a:t>
            </a:r>
            <a:r>
              <a:rPr sz="1850" b="1" spc="5" dirty="0">
                <a:latin typeface="Calibri"/>
                <a:cs typeface="Calibri"/>
              </a:rPr>
              <a:t>comment.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All</a:t>
            </a:r>
            <a:r>
              <a:rPr sz="1850" b="1" spc="-30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characters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until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337" y="1304620"/>
            <a:ext cx="4495165" cy="1448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end</a:t>
            </a:r>
            <a:r>
              <a:rPr sz="1850" b="1" spc="-2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of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spc="-10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line </a:t>
            </a:r>
            <a:r>
              <a:rPr sz="1850" b="1" spc="-5" dirty="0">
                <a:latin typeface="Calibri"/>
                <a:cs typeface="Calibri"/>
              </a:rPr>
              <a:t>are </a:t>
            </a:r>
            <a:r>
              <a:rPr sz="1850" b="1" dirty="0">
                <a:latin typeface="Calibri"/>
                <a:cs typeface="Calibri"/>
              </a:rPr>
              <a:t>ignored.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Calibri"/>
              <a:cs typeface="Calibri"/>
            </a:endParaRPr>
          </a:p>
          <a:p>
            <a:pPr marL="384810" indent="-286385">
              <a:lnSpc>
                <a:spcPct val="100000"/>
              </a:lnSpc>
              <a:spcBef>
                <a:spcPts val="5"/>
              </a:spcBef>
              <a:buChar char="&gt;"/>
              <a:tabLst>
                <a:tab pos="385445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#</a:t>
            </a:r>
            <a:r>
              <a:rPr sz="185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mu</a:t>
            </a:r>
            <a:r>
              <a:rPr sz="185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latin typeface="Courier New"/>
                <a:cs typeface="Courier New"/>
              </a:rPr>
              <a:t>is</a:t>
            </a:r>
            <a:r>
              <a:rPr sz="1850" b="1" dirty="0">
                <a:latin typeface="Courier New"/>
                <a:cs typeface="Courier New"/>
              </a:rPr>
              <a:t> </a:t>
            </a:r>
            <a:r>
              <a:rPr sz="1850" b="1" spc="10" dirty="0">
                <a:latin typeface="Courier New"/>
                <a:cs typeface="Courier New"/>
              </a:rPr>
              <a:t>the</a:t>
            </a:r>
            <a:r>
              <a:rPr sz="1850" b="1" dirty="0">
                <a:latin typeface="Courier New"/>
                <a:cs typeface="Courier New"/>
              </a:rPr>
              <a:t> </a:t>
            </a:r>
            <a:r>
              <a:rPr sz="1850" b="1" spc="5" dirty="0">
                <a:latin typeface="Courier New"/>
                <a:cs typeface="Courier New"/>
              </a:rPr>
              <a:t>mean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500A7"/>
              </a:buClr>
              <a:buFont typeface="Courier New"/>
              <a:buChar char="&gt;"/>
            </a:pPr>
            <a:endParaRPr sz="2000">
              <a:latin typeface="Courier New"/>
              <a:cs typeface="Courier New"/>
            </a:endParaRPr>
          </a:p>
          <a:p>
            <a:pPr marL="384175" indent="-287020">
              <a:lnSpc>
                <a:spcPct val="100000"/>
              </a:lnSpc>
              <a:buChar char="&gt;"/>
              <a:tabLst>
                <a:tab pos="384810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#</a:t>
            </a:r>
            <a:r>
              <a:rPr sz="185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spc="15" dirty="0">
                <a:solidFill>
                  <a:srgbClr val="1500A7"/>
                </a:solidFill>
                <a:latin typeface="Courier New"/>
                <a:cs typeface="Courier New"/>
              </a:rPr>
              <a:t> &lt;-</a:t>
            </a:r>
            <a:r>
              <a:rPr sz="185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20</a:t>
            </a:r>
            <a:r>
              <a:rPr sz="185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5" dirty="0">
                <a:latin typeface="Calibri"/>
                <a:cs typeface="Calibri"/>
              </a:rPr>
              <a:t>is</a:t>
            </a:r>
            <a:r>
              <a:rPr sz="1850" b="1" spc="10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treated</a:t>
            </a:r>
            <a:r>
              <a:rPr sz="1850" b="1" spc="-2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as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comment</a:t>
            </a:r>
            <a:r>
              <a:rPr sz="1850" b="1" spc="-2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only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8383" y="3043410"/>
            <a:ext cx="2205355" cy="1923414"/>
            <a:chOff x="658383" y="3043410"/>
            <a:chExt cx="2205355" cy="192341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383" y="3043410"/>
              <a:ext cx="2205197" cy="19233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2" y="3212973"/>
              <a:ext cx="1866138" cy="158419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25" y="173736"/>
            <a:ext cx="1142005" cy="3474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9905"/>
            <a:ext cx="117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Basics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2437" y="725550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677" y="736219"/>
            <a:ext cx="374777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5" dirty="0">
                <a:latin typeface="Calibri"/>
                <a:cs typeface="Calibri"/>
              </a:rPr>
              <a:t>Capital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and </a:t>
            </a:r>
            <a:r>
              <a:rPr sz="1850" b="1" spc="5" dirty="0">
                <a:latin typeface="Calibri"/>
                <a:cs typeface="Calibri"/>
              </a:rPr>
              <a:t>small </a:t>
            </a:r>
            <a:r>
              <a:rPr sz="1850" b="1" spc="-10" dirty="0">
                <a:latin typeface="Calibri"/>
                <a:cs typeface="Calibri"/>
              </a:rPr>
              <a:t>letters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are</a:t>
            </a:r>
            <a:r>
              <a:rPr sz="1850" b="1" spc="10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different.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425" y="1304620"/>
            <a:ext cx="451866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Char char="&gt;"/>
              <a:tabLst>
                <a:tab pos="299085" algn="l"/>
              </a:tabLst>
            </a:pP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1850" b="1" spc="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1850" b="1" spc="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alibri"/>
                <a:cs typeface="Calibri"/>
              </a:rPr>
              <a:t>20</a:t>
            </a:r>
            <a:r>
              <a:rPr sz="1850" b="1" spc="430" dirty="0">
                <a:solidFill>
                  <a:srgbClr val="1500A7"/>
                </a:solidFill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and</a:t>
            </a:r>
            <a:r>
              <a:rPr sz="1850" b="1" spc="415" dirty="0">
                <a:latin typeface="Calibri"/>
                <a:cs typeface="Calibri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&gt; x </a:t>
            </a:r>
            <a:r>
              <a:rPr sz="1850" b="1" spc="15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1850" b="1" spc="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10" dirty="0">
                <a:solidFill>
                  <a:srgbClr val="1500A7"/>
                </a:solidFill>
                <a:latin typeface="Courier New"/>
                <a:cs typeface="Courier New"/>
              </a:rPr>
              <a:t>20</a:t>
            </a:r>
            <a:r>
              <a:rPr sz="1850" b="1" spc="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1850" b="1" spc="-5" dirty="0">
                <a:latin typeface="Calibri"/>
                <a:cs typeface="Calibri"/>
              </a:rPr>
              <a:t>are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-5" dirty="0">
                <a:latin typeface="Calibri"/>
                <a:cs typeface="Calibri"/>
              </a:rPr>
              <a:t>different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8375" y="2005575"/>
            <a:ext cx="4514215" cy="3912235"/>
            <a:chOff x="658375" y="2005575"/>
            <a:chExt cx="4514215" cy="39122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375" y="2005575"/>
              <a:ext cx="4514072" cy="39121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2" y="2174468"/>
              <a:ext cx="4176521" cy="357352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25" y="476605"/>
            <a:ext cx="1142005" cy="3469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11911"/>
            <a:ext cx="117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Basics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2437" y="1227200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337" y="1237869"/>
            <a:ext cx="805497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5" dirty="0">
                <a:latin typeface="Calibri"/>
                <a:cs typeface="Calibri"/>
              </a:rPr>
              <a:t>The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command</a:t>
            </a:r>
            <a:r>
              <a:rPr sz="1850" b="1" spc="-4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ourier New"/>
                <a:cs typeface="Courier New"/>
              </a:rPr>
              <a:t>c(1,2,3,4,5)</a:t>
            </a:r>
            <a:r>
              <a:rPr sz="1850" b="1" spc="5" dirty="0">
                <a:latin typeface="Courier New"/>
                <a:cs typeface="Courier New"/>
              </a:rPr>
              <a:t> </a:t>
            </a:r>
            <a:r>
              <a:rPr sz="1850" b="1" spc="5" dirty="0">
                <a:latin typeface="Calibri"/>
                <a:cs typeface="Calibri"/>
              </a:rPr>
              <a:t>combines</a:t>
            </a:r>
            <a:r>
              <a:rPr sz="1850" b="1" spc="-20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the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numbers</a:t>
            </a:r>
            <a:r>
              <a:rPr sz="1850" b="1" spc="-20" dirty="0">
                <a:latin typeface="Calibri"/>
                <a:cs typeface="Calibri"/>
              </a:rPr>
              <a:t> </a:t>
            </a:r>
            <a:r>
              <a:rPr sz="1850" b="1" spc="5" dirty="0">
                <a:latin typeface="Calibri"/>
                <a:cs typeface="Calibri"/>
              </a:rPr>
              <a:t>1,2,3,4</a:t>
            </a:r>
            <a:r>
              <a:rPr sz="1850" b="1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and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5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to</a:t>
            </a:r>
            <a:r>
              <a:rPr sz="1850" b="1" spc="-5" dirty="0">
                <a:latin typeface="Calibri"/>
                <a:cs typeface="Calibri"/>
              </a:rPr>
              <a:t> </a:t>
            </a:r>
            <a:r>
              <a:rPr sz="1850" b="1" spc="10" dirty="0">
                <a:latin typeface="Calibri"/>
                <a:cs typeface="Calibri"/>
              </a:rPr>
              <a:t>a</a:t>
            </a:r>
            <a:r>
              <a:rPr sz="1850" b="1" spc="15" dirty="0">
                <a:latin typeface="Calibri"/>
                <a:cs typeface="Calibri"/>
              </a:rPr>
              <a:t> </a:t>
            </a:r>
            <a:r>
              <a:rPr sz="1850" b="1" spc="-25" dirty="0">
                <a:latin typeface="Calibri"/>
                <a:cs typeface="Calibri"/>
              </a:rPr>
              <a:t>vector.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5112" y="1740420"/>
            <a:ext cx="6149340" cy="3874135"/>
            <a:chOff x="515112" y="1740420"/>
            <a:chExt cx="6149340" cy="38741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2" y="1740420"/>
              <a:ext cx="6149340" cy="38739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564" y="1901062"/>
              <a:ext cx="5811011" cy="35441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068A-E924-BB26-1815-BFB44163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4968"/>
            <a:ext cx="10363200" cy="984885"/>
          </a:xfrm>
        </p:spPr>
        <p:txBody>
          <a:bodyPr/>
          <a:lstStyle/>
          <a:p>
            <a:r>
              <a:rPr lang="en-IN" sz="32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Module 2 -Data, functions and control structures in R</a:t>
            </a:r>
            <a:br>
              <a:rPr lang="en-IN" sz="32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A6AE3-B90C-20CD-14DB-F4FA94A0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5213991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Reading CSV, Excel Files, text files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Writing and saving data objects to file in 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Preparing Data in R: Data Cleaning, Tidy Data Concepts, Data imputation and Data conversion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String operations in 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Regular Expressions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Dates in 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Working with Built in functions, Working with User-defined functions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 statement, </a:t>
            </a: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If..else</a:t>
            </a: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statement, Nested </a:t>
            </a: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if..else</a:t>
            </a:r>
            <a:endParaRPr lang="en-IN" sz="2400" b="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Switch structure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For loop, While loop, Repeat loop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7621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" y="395846"/>
            <a:ext cx="3058667" cy="3560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39725"/>
            <a:ext cx="3086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0" dirty="0"/>
              <a:t> </a:t>
            </a:r>
            <a:r>
              <a:rPr sz="3600" spc="-10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3557" y="969131"/>
          <a:ext cx="4082414" cy="1809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520">
                <a:tc>
                  <a:txBody>
                    <a:bodyPr/>
                    <a:lstStyle/>
                    <a:p>
                      <a:pPr marL="397510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2+3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48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93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6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56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57">
                <a:tc>
                  <a:txBody>
                    <a:bodyPr/>
                    <a:lstStyle/>
                    <a:p>
                      <a:pPr marL="397510" indent="-365760">
                        <a:lnSpc>
                          <a:spcPct val="100000"/>
                        </a:lnSpc>
                        <a:spcBef>
                          <a:spcPts val="1115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2*3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1605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16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6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56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86750" y="2971813"/>
            <a:ext cx="3261360" cy="2571115"/>
            <a:chOff x="586750" y="2971813"/>
            <a:chExt cx="3261360" cy="2571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50" y="2971813"/>
              <a:ext cx="3261338" cy="25709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73" y="3140964"/>
              <a:ext cx="2922651" cy="22322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" y="237377"/>
            <a:ext cx="3058667" cy="3560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81788"/>
            <a:ext cx="308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5" dirty="0"/>
              <a:t> </a:t>
            </a:r>
            <a:r>
              <a:rPr sz="3600" spc="-5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3557" y="811270"/>
          <a:ext cx="4083685" cy="2906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520">
                <a:tc>
                  <a:txBody>
                    <a:bodyPr/>
                    <a:lstStyle/>
                    <a:p>
                      <a:pPr marL="396875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2-3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48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52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6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-1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56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97510" indent="-36576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3/2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R="831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52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6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1.5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256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97510" indent="-36576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2*3-4+5/6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47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5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2.8333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56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739140" y="3764267"/>
            <a:ext cx="2364105" cy="3094355"/>
            <a:chOff x="739140" y="3764267"/>
            <a:chExt cx="2364105" cy="30943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40" y="3764267"/>
              <a:ext cx="2363724" cy="30937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1" y="3933062"/>
              <a:ext cx="2034032" cy="278091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" y="395846"/>
            <a:ext cx="3058667" cy="3560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39725"/>
            <a:ext cx="3086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0" dirty="0"/>
              <a:t> </a:t>
            </a:r>
            <a:r>
              <a:rPr sz="3600" spc="-10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3557" y="969131"/>
          <a:ext cx="4264660" cy="1809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520">
                <a:tc>
                  <a:txBody>
                    <a:bodyPr/>
                    <a:lstStyle/>
                    <a:p>
                      <a:pPr marL="396875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2^3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48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93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6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57">
                <a:tc>
                  <a:txBody>
                    <a:bodyPr/>
                    <a:lstStyle/>
                    <a:p>
                      <a:pPr marL="396875" indent="-365760">
                        <a:lnSpc>
                          <a:spcPct val="100000"/>
                        </a:lnSpc>
                        <a:spcBef>
                          <a:spcPts val="1115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2**3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1605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1605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16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6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60248" y="3048012"/>
            <a:ext cx="2985770" cy="2689860"/>
            <a:chOff x="460248" y="3048012"/>
            <a:chExt cx="2985770" cy="2689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8" y="3048012"/>
              <a:ext cx="2985516" cy="2689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132" y="3217037"/>
              <a:ext cx="2646679" cy="23516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" y="237377"/>
            <a:ext cx="3058667" cy="3560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81788"/>
            <a:ext cx="308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5" dirty="0"/>
              <a:t> </a:t>
            </a:r>
            <a:r>
              <a:rPr sz="3600" spc="-5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7253" y="811270"/>
          <a:ext cx="4263389" cy="2906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520">
                <a:tc>
                  <a:txBody>
                    <a:bodyPr/>
                    <a:lstStyle/>
                    <a:p>
                      <a:pPr marL="397510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2^0.5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48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52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5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1.414214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96875" indent="-36576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2**0.5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52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5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1.414214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396875" indent="-36576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2^-0.5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47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5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0.7071068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Output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068324" y="3686555"/>
            <a:ext cx="2615565" cy="3171825"/>
            <a:chOff x="1068324" y="3686555"/>
            <a:chExt cx="2615565" cy="3171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324" y="3686555"/>
              <a:ext cx="2615183" cy="3171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636" y="3878025"/>
              <a:ext cx="2232279" cy="28633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334" y="1204721"/>
            <a:ext cx="258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c(2,3,5,7)^2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688" y="1204721"/>
            <a:ext cx="49549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ourier New"/>
                <a:cs typeface="Courier New"/>
              </a:rPr>
              <a:t>#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command: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application</a:t>
            </a:r>
            <a:r>
              <a:rPr sz="2400" b="1" spc="-2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to </a:t>
            </a:r>
            <a:r>
              <a:rPr sz="2400" b="1" dirty="0">
                <a:latin typeface="Courier New"/>
                <a:cs typeface="Courier New"/>
              </a:rPr>
              <a:t>a</a:t>
            </a:r>
            <a:endParaRPr sz="2400">
              <a:latin typeface="Courier New"/>
              <a:cs typeface="Courier New"/>
            </a:endParaRPr>
          </a:p>
          <a:p>
            <a:pPr marL="182245" algn="ctr">
              <a:lnSpc>
                <a:spcPct val="100000"/>
              </a:lnSpc>
            </a:pPr>
            <a:r>
              <a:rPr sz="2400" b="1" spc="-10" dirty="0">
                <a:latin typeface="Courier New"/>
                <a:cs typeface="Courier New"/>
              </a:rPr>
              <a:t>vector</a:t>
            </a:r>
            <a:endParaRPr sz="2400">
              <a:latin typeface="Courier New"/>
              <a:cs typeface="Courier New"/>
            </a:endParaRPr>
          </a:p>
          <a:p>
            <a:pPr marR="3461385" algn="ctr">
              <a:lnSpc>
                <a:spcPct val="100000"/>
              </a:lnSpc>
            </a:pPr>
            <a:r>
              <a:rPr sz="2400" b="1" dirty="0">
                <a:latin typeface="Courier New"/>
                <a:cs typeface="Courier New"/>
              </a:rPr>
              <a:t>#</a:t>
            </a:r>
            <a:r>
              <a:rPr sz="2400" b="1" spc="-8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output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334" y="1936241"/>
            <a:ext cx="2399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9</a:t>
            </a:r>
            <a:r>
              <a:rPr sz="2400" b="1" spc="-5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25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49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205411"/>
            <a:ext cx="3058668" cy="35148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0200" y="48895"/>
            <a:ext cx="3089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5" dirty="0"/>
              <a:t> </a:t>
            </a:r>
            <a:r>
              <a:rPr sz="3600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539546" y="2924949"/>
            <a:ext cx="2448560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910"/>
              </a:spcBef>
              <a:tabLst>
                <a:tab pos="741045" algn="l"/>
                <a:tab pos="1367790" algn="l"/>
                <a:tab pos="2005964" algn="l"/>
              </a:tabLst>
            </a:pPr>
            <a:r>
              <a:rPr sz="2950" spc="60" dirty="0">
                <a:latin typeface="Times New Roman"/>
                <a:cs typeface="Times New Roman"/>
              </a:rPr>
              <a:t>2</a:t>
            </a:r>
            <a:r>
              <a:rPr sz="2550" spc="89" baseline="44117" dirty="0">
                <a:latin typeface="Times New Roman"/>
                <a:cs typeface="Times New Roman"/>
              </a:rPr>
              <a:t>2</a:t>
            </a:r>
            <a:r>
              <a:rPr sz="2550" spc="-270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</a:t>
            </a:r>
            <a:r>
              <a:rPr sz="2950" spc="15" dirty="0">
                <a:latin typeface="Times New Roman"/>
                <a:cs typeface="Times New Roman"/>
              </a:rPr>
              <a:t>3</a:t>
            </a:r>
            <a:r>
              <a:rPr sz="2550" spc="22" baseline="44117" dirty="0">
                <a:latin typeface="Times New Roman"/>
                <a:cs typeface="Times New Roman"/>
              </a:rPr>
              <a:t>2</a:t>
            </a:r>
            <a:r>
              <a:rPr sz="2550" spc="-270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5</a:t>
            </a:r>
            <a:r>
              <a:rPr sz="2550" spc="52" baseline="44117" dirty="0">
                <a:latin typeface="Times New Roman"/>
                <a:cs typeface="Times New Roman"/>
              </a:rPr>
              <a:t>2</a:t>
            </a:r>
            <a:r>
              <a:rPr sz="2550" spc="-262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</a:t>
            </a:r>
            <a:r>
              <a:rPr sz="2950" spc="80" dirty="0">
                <a:latin typeface="Times New Roman"/>
                <a:cs typeface="Times New Roman"/>
              </a:rPr>
              <a:t>7</a:t>
            </a:r>
            <a:r>
              <a:rPr sz="2550" spc="120" baseline="44117" dirty="0">
                <a:latin typeface="Times New Roman"/>
                <a:cs typeface="Times New Roman"/>
              </a:rPr>
              <a:t>2</a:t>
            </a:r>
            <a:endParaRPr sz="2550" baseline="44117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3588" y="3986784"/>
            <a:ext cx="3728085" cy="2103120"/>
            <a:chOff x="353588" y="3986784"/>
            <a:chExt cx="3728085" cy="21031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588" y="3986784"/>
              <a:ext cx="3727674" cy="21031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487" y="4144861"/>
              <a:ext cx="3212719" cy="15883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334" y="1204721"/>
            <a:ext cx="34944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c(2,3,5,7)^c(2,3)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926465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	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r>
              <a:rPr sz="2400" b="1" spc="-3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27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25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343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328" y="1204721"/>
            <a:ext cx="47720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ourier New"/>
                <a:cs typeface="Courier New"/>
              </a:rPr>
              <a:t># </a:t>
            </a:r>
            <a:r>
              <a:rPr sz="2400" b="1" spc="-10" dirty="0">
                <a:latin typeface="Courier New"/>
                <a:cs typeface="Courier New"/>
              </a:rPr>
              <a:t>!!ATTENTION! Observe </a:t>
            </a:r>
            <a:r>
              <a:rPr sz="2400" b="1" spc="-5" dirty="0">
                <a:latin typeface="Courier New"/>
                <a:cs typeface="Courier New"/>
              </a:rPr>
              <a:t>the </a:t>
            </a:r>
            <a:r>
              <a:rPr sz="2400" b="1" spc="-143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operation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Courier New"/>
                <a:cs typeface="Courier New"/>
              </a:rPr>
              <a:t>#</a:t>
            </a:r>
            <a:r>
              <a:rPr sz="2400" b="1" spc="-7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output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205411"/>
            <a:ext cx="3058668" cy="3514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00" y="48895"/>
            <a:ext cx="3089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5" dirty="0"/>
              <a:t> </a:t>
            </a:r>
            <a:r>
              <a:rPr sz="3600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39546" y="2969526"/>
            <a:ext cx="2448560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450"/>
              </a:spcBef>
              <a:tabLst>
                <a:tab pos="769620" algn="l"/>
                <a:tab pos="1383030" algn="l"/>
                <a:tab pos="2020570" algn="l"/>
              </a:tabLst>
            </a:pPr>
            <a:r>
              <a:rPr sz="2950" spc="60" dirty="0">
                <a:latin typeface="Times New Roman"/>
                <a:cs typeface="Times New Roman"/>
              </a:rPr>
              <a:t>2</a:t>
            </a:r>
            <a:r>
              <a:rPr sz="2550" spc="89" baseline="44117" dirty="0">
                <a:latin typeface="Times New Roman"/>
                <a:cs typeface="Times New Roman"/>
              </a:rPr>
              <a:t>2</a:t>
            </a:r>
            <a:r>
              <a:rPr sz="2550" spc="-270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</a:t>
            </a:r>
            <a:r>
              <a:rPr sz="2950" spc="-15" dirty="0">
                <a:latin typeface="Times New Roman"/>
                <a:cs typeface="Times New Roman"/>
              </a:rPr>
              <a:t>3</a:t>
            </a:r>
            <a:r>
              <a:rPr sz="2550" spc="-22" baseline="44117" dirty="0">
                <a:latin typeface="Times New Roman"/>
                <a:cs typeface="Times New Roman"/>
              </a:rPr>
              <a:t>3</a:t>
            </a:r>
            <a:r>
              <a:rPr sz="2550" spc="-352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5</a:t>
            </a:r>
            <a:r>
              <a:rPr sz="2550" spc="52" baseline="44117" dirty="0">
                <a:latin typeface="Times New Roman"/>
                <a:cs typeface="Times New Roman"/>
              </a:rPr>
              <a:t>2</a:t>
            </a:r>
            <a:r>
              <a:rPr sz="2550" spc="-270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</a:t>
            </a:r>
            <a:r>
              <a:rPr sz="2950" spc="55" dirty="0">
                <a:latin typeface="Times New Roman"/>
                <a:cs typeface="Times New Roman"/>
              </a:rPr>
              <a:t>7</a:t>
            </a:r>
            <a:r>
              <a:rPr sz="2550" spc="82" baseline="44117" dirty="0">
                <a:latin typeface="Times New Roman"/>
                <a:cs typeface="Times New Roman"/>
              </a:rPr>
              <a:t>3</a:t>
            </a:r>
            <a:endParaRPr sz="2550" baseline="44117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3070" y="4107152"/>
            <a:ext cx="4277995" cy="1983105"/>
            <a:chOff x="323070" y="4107152"/>
            <a:chExt cx="4277995" cy="19831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070" y="4107152"/>
              <a:ext cx="4277893" cy="19827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37" y="4265637"/>
              <a:ext cx="3762883" cy="1467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334" y="745616"/>
            <a:ext cx="87877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marR="5080" indent="-365760" algn="r">
              <a:lnSpc>
                <a:spcPct val="100000"/>
              </a:lnSpc>
              <a:spcBef>
                <a:spcPts val="100"/>
              </a:spcBef>
              <a:buChar char="&gt;"/>
              <a:tabLst>
                <a:tab pos="3657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c(1,2,3,4,5,6)^c(2,3,4)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# </a:t>
            </a:r>
            <a:r>
              <a:rPr sz="2400" b="1" spc="-10" dirty="0">
                <a:latin typeface="Courier New"/>
                <a:cs typeface="Courier New"/>
              </a:rPr>
              <a:t>command:</a:t>
            </a:r>
            <a:r>
              <a:rPr sz="2400" b="1" spc="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application</a:t>
            </a:r>
            <a:endParaRPr sz="2400">
              <a:latin typeface="Courier New"/>
              <a:cs typeface="Courier New"/>
            </a:endParaRPr>
          </a:p>
          <a:p>
            <a:pPr marR="5715" algn="r">
              <a:lnSpc>
                <a:spcPct val="100000"/>
              </a:lnSpc>
            </a:pPr>
            <a:r>
              <a:rPr sz="2400" b="1" spc="-5" dirty="0">
                <a:latin typeface="Courier New"/>
                <a:cs typeface="Courier New"/>
              </a:rPr>
              <a:t>to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</a:t>
            </a:r>
            <a:r>
              <a:rPr sz="2400" b="1" spc="-10" dirty="0">
                <a:latin typeface="Courier New"/>
                <a:cs typeface="Courier New"/>
              </a:rPr>
              <a:t> vector with vector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926465" algn="l"/>
                <a:tab pos="475869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	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8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81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16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125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1296	</a:t>
            </a:r>
            <a:r>
              <a:rPr sz="2400" b="1" dirty="0">
                <a:latin typeface="Courier New"/>
                <a:cs typeface="Courier New"/>
              </a:rPr>
              <a:t>#</a:t>
            </a:r>
            <a:r>
              <a:rPr sz="2400" b="1" spc="-6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output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0"/>
            <a:ext cx="3657600" cy="954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0200" y="48895"/>
            <a:ext cx="3089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5" dirty="0"/>
              <a:t> </a:t>
            </a:r>
            <a:r>
              <a:rPr sz="3600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23532" y="2580398"/>
            <a:ext cx="3744595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600"/>
              </a:spcBef>
              <a:tabLst>
                <a:tab pos="780415" algn="l"/>
                <a:tab pos="1403985" algn="l"/>
                <a:tab pos="2041525" algn="l"/>
                <a:tab pos="2679700" algn="l"/>
                <a:tab pos="3303904" algn="l"/>
              </a:tabLst>
            </a:pPr>
            <a:r>
              <a:rPr sz="2950" spc="-55" dirty="0">
                <a:latin typeface="Times New Roman"/>
                <a:cs typeface="Times New Roman"/>
              </a:rPr>
              <a:t>1</a:t>
            </a:r>
            <a:r>
              <a:rPr sz="2550" spc="-82" baseline="44117" dirty="0">
                <a:latin typeface="Times New Roman"/>
                <a:cs typeface="Times New Roman"/>
              </a:rPr>
              <a:t>2</a:t>
            </a:r>
            <a:r>
              <a:rPr sz="2550" spc="-277" baseline="44117" dirty="0">
                <a:latin typeface="Times New Roman"/>
                <a:cs typeface="Times New Roman"/>
              </a:rPr>
              <a:t> </a:t>
            </a:r>
            <a:r>
              <a:rPr sz="2950" spc="40" dirty="0">
                <a:latin typeface="Times New Roman"/>
                <a:cs typeface="Times New Roman"/>
              </a:rPr>
              <a:t>,	</a:t>
            </a:r>
            <a:r>
              <a:rPr sz="2950" spc="35" dirty="0">
                <a:latin typeface="Times New Roman"/>
                <a:cs typeface="Times New Roman"/>
              </a:rPr>
              <a:t>2</a:t>
            </a:r>
            <a:r>
              <a:rPr sz="2550" spc="52" baseline="44117" dirty="0">
                <a:latin typeface="Times New Roman"/>
                <a:cs typeface="Times New Roman"/>
              </a:rPr>
              <a:t>3</a:t>
            </a:r>
            <a:r>
              <a:rPr sz="2550" spc="-367" baseline="44117" dirty="0">
                <a:latin typeface="Times New Roman"/>
                <a:cs typeface="Times New Roman"/>
              </a:rPr>
              <a:t> </a:t>
            </a:r>
            <a:r>
              <a:rPr sz="2950" spc="40" dirty="0">
                <a:latin typeface="Times New Roman"/>
                <a:cs typeface="Times New Roman"/>
              </a:rPr>
              <a:t>,	</a:t>
            </a:r>
            <a:r>
              <a:rPr sz="2950" spc="20" dirty="0">
                <a:latin typeface="Times New Roman"/>
                <a:cs typeface="Times New Roman"/>
              </a:rPr>
              <a:t>3</a:t>
            </a:r>
            <a:r>
              <a:rPr sz="2550" spc="30" baseline="44117" dirty="0">
                <a:latin typeface="Times New Roman"/>
                <a:cs typeface="Times New Roman"/>
              </a:rPr>
              <a:t>4</a:t>
            </a:r>
            <a:r>
              <a:rPr sz="2550" spc="-292" baseline="44117" dirty="0">
                <a:latin typeface="Times New Roman"/>
                <a:cs typeface="Times New Roman"/>
              </a:rPr>
              <a:t> </a:t>
            </a:r>
            <a:r>
              <a:rPr sz="2950" spc="40" dirty="0">
                <a:latin typeface="Times New Roman"/>
                <a:cs typeface="Times New Roman"/>
              </a:rPr>
              <a:t>,	</a:t>
            </a:r>
            <a:r>
              <a:rPr sz="2950" spc="70" dirty="0">
                <a:latin typeface="Times New Roman"/>
                <a:cs typeface="Times New Roman"/>
              </a:rPr>
              <a:t>4</a:t>
            </a:r>
            <a:r>
              <a:rPr sz="2550" spc="104" baseline="44117" dirty="0">
                <a:latin typeface="Times New Roman"/>
                <a:cs typeface="Times New Roman"/>
              </a:rPr>
              <a:t>2</a:t>
            </a:r>
            <a:r>
              <a:rPr sz="2550" spc="-292" baseline="44117" dirty="0">
                <a:latin typeface="Times New Roman"/>
                <a:cs typeface="Times New Roman"/>
              </a:rPr>
              <a:t> </a:t>
            </a:r>
            <a:r>
              <a:rPr sz="2950" spc="40" dirty="0">
                <a:latin typeface="Times New Roman"/>
                <a:cs typeface="Times New Roman"/>
              </a:rPr>
              <a:t>,	</a:t>
            </a:r>
            <a:r>
              <a:rPr sz="2950" spc="20" dirty="0">
                <a:latin typeface="Times New Roman"/>
                <a:cs typeface="Times New Roman"/>
              </a:rPr>
              <a:t>5</a:t>
            </a:r>
            <a:r>
              <a:rPr sz="2550" spc="30" baseline="44117" dirty="0">
                <a:latin typeface="Times New Roman"/>
                <a:cs typeface="Times New Roman"/>
              </a:rPr>
              <a:t>3</a:t>
            </a:r>
            <a:r>
              <a:rPr sz="2550" spc="-375" baseline="44117" dirty="0">
                <a:latin typeface="Times New Roman"/>
                <a:cs typeface="Times New Roman"/>
              </a:rPr>
              <a:t> </a:t>
            </a:r>
            <a:r>
              <a:rPr sz="2950" spc="40" dirty="0">
                <a:latin typeface="Times New Roman"/>
                <a:cs typeface="Times New Roman"/>
              </a:rPr>
              <a:t>,	</a:t>
            </a:r>
            <a:r>
              <a:rPr sz="2950" spc="70" dirty="0">
                <a:latin typeface="Times New Roman"/>
                <a:cs typeface="Times New Roman"/>
              </a:rPr>
              <a:t>6</a:t>
            </a:r>
            <a:r>
              <a:rPr sz="2550" spc="104" baseline="44117" dirty="0">
                <a:latin typeface="Times New Roman"/>
                <a:cs typeface="Times New Roman"/>
              </a:rPr>
              <a:t>4</a:t>
            </a:r>
            <a:endParaRPr sz="2550" baseline="44117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296" y="3860291"/>
            <a:ext cx="5335905" cy="1682750"/>
            <a:chOff x="82296" y="3860291"/>
            <a:chExt cx="5335905" cy="1682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3860291"/>
              <a:ext cx="5335524" cy="1682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523" y="4020692"/>
              <a:ext cx="4996434" cy="13525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334" y="745616"/>
            <a:ext cx="3860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c(2,3,5,7)^c(2,3,4)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334" y="1111453"/>
            <a:ext cx="31280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9345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	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r>
              <a:rPr sz="2400" b="1" spc="-5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27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625</a:t>
            </a:r>
            <a:r>
              <a:rPr sz="2400" b="1" spc="-5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49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2679" y="745616"/>
            <a:ext cx="25819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ourier New"/>
                <a:cs typeface="Courier New"/>
              </a:rPr>
              <a:t>#error</a:t>
            </a:r>
            <a:r>
              <a:rPr sz="2400" b="1" spc="-8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message </a:t>
            </a:r>
            <a:r>
              <a:rPr sz="2400" b="1" spc="-142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 #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output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334" y="1477517"/>
            <a:ext cx="82416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Warning</a:t>
            </a:r>
            <a:r>
              <a:rPr sz="2400" b="1" spc="-6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message:</a:t>
            </a:r>
            <a:endParaRPr sz="2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longer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object length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is not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a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multiple of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shorter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object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length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in: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c(2,3,5,7)^c(2,3,4)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0"/>
            <a:ext cx="3657600" cy="9540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200" y="48895"/>
            <a:ext cx="3089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</a:t>
            </a:r>
            <a:r>
              <a:rPr sz="3600" spc="-35" dirty="0"/>
              <a:t> </a:t>
            </a:r>
            <a:r>
              <a:rPr sz="3600" dirty="0"/>
              <a:t>as</a:t>
            </a:r>
            <a:r>
              <a:rPr sz="3600" spc="-30" dirty="0"/>
              <a:t> </a:t>
            </a:r>
            <a:r>
              <a:rPr sz="3600" dirty="0"/>
              <a:t>a</a:t>
            </a:r>
            <a:r>
              <a:rPr sz="3600" spc="-30" dirty="0"/>
              <a:t> </a:t>
            </a:r>
            <a:r>
              <a:rPr sz="3600" spc="-10" dirty="0"/>
              <a:t>calculator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251523" y="3212985"/>
            <a:ext cx="2448560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425"/>
              </a:spcBef>
              <a:tabLst>
                <a:tab pos="694690" algn="l"/>
                <a:tab pos="1307465" algn="l"/>
                <a:tab pos="1945005" algn="l"/>
              </a:tabLst>
            </a:pPr>
            <a:r>
              <a:rPr sz="2950" spc="60" dirty="0">
                <a:latin typeface="Times New Roman"/>
                <a:cs typeface="Times New Roman"/>
              </a:rPr>
              <a:t>2</a:t>
            </a:r>
            <a:r>
              <a:rPr sz="2550" spc="89" baseline="44117" dirty="0">
                <a:latin typeface="Times New Roman"/>
                <a:cs typeface="Times New Roman"/>
              </a:rPr>
              <a:t>2</a:t>
            </a:r>
            <a:r>
              <a:rPr sz="2550" spc="-270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</a:t>
            </a:r>
            <a:r>
              <a:rPr sz="2950" spc="-15" dirty="0">
                <a:latin typeface="Times New Roman"/>
                <a:cs typeface="Times New Roman"/>
              </a:rPr>
              <a:t>3</a:t>
            </a:r>
            <a:r>
              <a:rPr sz="2550" spc="-22" baseline="44117" dirty="0">
                <a:latin typeface="Times New Roman"/>
                <a:cs typeface="Times New Roman"/>
              </a:rPr>
              <a:t>3</a:t>
            </a:r>
            <a:r>
              <a:rPr sz="2550" spc="-352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5</a:t>
            </a:r>
            <a:r>
              <a:rPr sz="2550" spc="52" baseline="44117" dirty="0">
                <a:latin typeface="Times New Roman"/>
                <a:cs typeface="Times New Roman"/>
              </a:rPr>
              <a:t>4</a:t>
            </a:r>
            <a:r>
              <a:rPr sz="2550" spc="-270" baseline="44117" dirty="0">
                <a:latin typeface="Times New Roman"/>
                <a:cs typeface="Times New Roman"/>
              </a:rPr>
              <a:t> </a:t>
            </a:r>
            <a:r>
              <a:rPr sz="2950" spc="35" dirty="0">
                <a:latin typeface="Times New Roman"/>
                <a:cs typeface="Times New Roman"/>
              </a:rPr>
              <a:t>,	</a:t>
            </a:r>
            <a:r>
              <a:rPr sz="2950" spc="85" dirty="0">
                <a:latin typeface="Times New Roman"/>
                <a:cs typeface="Times New Roman"/>
              </a:rPr>
              <a:t>7</a:t>
            </a:r>
            <a:r>
              <a:rPr sz="2550" spc="127" baseline="44117" dirty="0">
                <a:latin typeface="Times New Roman"/>
                <a:cs typeface="Times New Roman"/>
              </a:rPr>
              <a:t>2</a:t>
            </a:r>
            <a:endParaRPr sz="2550" baseline="44117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4244340"/>
            <a:ext cx="9084945" cy="2303145"/>
            <a:chOff x="0" y="4244340"/>
            <a:chExt cx="9084945" cy="23031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44340"/>
              <a:ext cx="9084564" cy="23027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08" y="4437100"/>
              <a:ext cx="8735568" cy="191757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291" y="6095"/>
            <a:ext cx="7710170" cy="1024255"/>
            <a:chOff x="408291" y="6095"/>
            <a:chExt cx="7710170" cy="1024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291" y="281546"/>
              <a:ext cx="2650563" cy="4291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311" y="21336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7223" y="21336"/>
              <a:ext cx="2634996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4811" y="6095"/>
              <a:ext cx="815339" cy="1008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4852" y="21336"/>
              <a:ext cx="1005840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0547" y="21336"/>
              <a:ext cx="807720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859" y="21336"/>
              <a:ext cx="1237488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5729"/>
            <a:ext cx="629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34635" algn="l"/>
              </a:tabLst>
            </a:pPr>
            <a:r>
              <a:rPr sz="3600" spc="-10" dirty="0"/>
              <a:t>Multiplication</a:t>
            </a:r>
            <a:r>
              <a:rPr sz="3600" spc="60" dirty="0"/>
              <a:t> </a:t>
            </a:r>
            <a:r>
              <a:rPr sz="3600" dirty="0"/>
              <a:t>and</a:t>
            </a:r>
            <a:r>
              <a:rPr sz="3600" spc="10" dirty="0"/>
              <a:t> </a:t>
            </a:r>
            <a:r>
              <a:rPr sz="3600" spc="-5" dirty="0"/>
              <a:t>Division	</a:t>
            </a:r>
            <a:r>
              <a:rPr sz="3600" dirty="0"/>
              <a:t>x</a:t>
            </a:r>
            <a:r>
              <a:rPr sz="3600" spc="-35" dirty="0"/>
              <a:t> </a:t>
            </a:r>
            <a:r>
              <a:rPr sz="3600" b="0" dirty="0">
                <a:latin typeface="Cambria Math"/>
                <a:cs typeface="Cambria Math"/>
              </a:rPr>
              <a:t>∗</a:t>
            </a:r>
            <a:r>
              <a:rPr sz="3600" b="0" spc="-60" dirty="0">
                <a:latin typeface="Cambria Math"/>
                <a:cs typeface="Cambria Math"/>
              </a:rPr>
              <a:t> </a:t>
            </a:r>
            <a:r>
              <a:rPr sz="3600" spc="-110" dirty="0"/>
              <a:t>y,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42201" y="125729"/>
            <a:ext cx="775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x/y: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2768" y="905383"/>
            <a:ext cx="2947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*</a:t>
            </a:r>
            <a:r>
              <a:rPr sz="2400" b="1" spc="-4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3 </a:t>
            </a:r>
            <a:r>
              <a:rPr sz="2400" b="1" spc="-14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6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9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15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21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532" y="2376182"/>
            <a:ext cx="3744595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345"/>
              </a:spcBef>
              <a:tabLst>
                <a:tab pos="1046480" algn="l"/>
                <a:tab pos="2025014" algn="l"/>
                <a:tab pos="3014980" algn="l"/>
              </a:tabLst>
            </a:pPr>
            <a:r>
              <a:rPr sz="2950" spc="130" dirty="0">
                <a:latin typeface="Times New Roman"/>
                <a:cs typeface="Times New Roman"/>
              </a:rPr>
              <a:t>2</a:t>
            </a:r>
            <a:r>
              <a:rPr sz="2950" spc="130" dirty="0">
                <a:latin typeface="Symbol"/>
                <a:cs typeface="Symbol"/>
              </a:rPr>
              <a:t></a:t>
            </a:r>
            <a:r>
              <a:rPr sz="2950" spc="130" dirty="0">
                <a:latin typeface="Times New Roman"/>
                <a:cs typeface="Times New Roman"/>
              </a:rPr>
              <a:t>3,	</a:t>
            </a:r>
            <a:r>
              <a:rPr sz="2950" spc="105" dirty="0">
                <a:latin typeface="Times New Roman"/>
                <a:cs typeface="Times New Roman"/>
              </a:rPr>
              <a:t>3</a:t>
            </a:r>
            <a:r>
              <a:rPr sz="2950" spc="105" dirty="0">
                <a:latin typeface="Symbol"/>
                <a:cs typeface="Symbol"/>
              </a:rPr>
              <a:t></a:t>
            </a:r>
            <a:r>
              <a:rPr sz="2950" spc="105" dirty="0">
                <a:latin typeface="Times New Roman"/>
                <a:cs typeface="Times New Roman"/>
              </a:rPr>
              <a:t>3,	</a:t>
            </a:r>
            <a:r>
              <a:rPr sz="2950" spc="120" dirty="0">
                <a:latin typeface="Times New Roman"/>
                <a:cs typeface="Times New Roman"/>
              </a:rPr>
              <a:t>5</a:t>
            </a:r>
            <a:r>
              <a:rPr sz="2950" spc="120" dirty="0">
                <a:latin typeface="Symbol"/>
                <a:cs typeface="Symbol"/>
              </a:rPr>
              <a:t></a:t>
            </a:r>
            <a:r>
              <a:rPr sz="2950" spc="120" dirty="0">
                <a:latin typeface="Times New Roman"/>
                <a:cs typeface="Times New Roman"/>
              </a:rPr>
              <a:t>3,	</a:t>
            </a:r>
            <a:r>
              <a:rPr sz="2950" spc="250" dirty="0">
                <a:latin typeface="Times New Roman"/>
                <a:cs typeface="Times New Roman"/>
              </a:rPr>
              <a:t>7</a:t>
            </a:r>
            <a:r>
              <a:rPr sz="2950" spc="250" dirty="0">
                <a:latin typeface="Symbol"/>
                <a:cs typeface="Symbol"/>
              </a:rPr>
              <a:t></a:t>
            </a:r>
            <a:r>
              <a:rPr sz="2950" spc="250" dirty="0">
                <a:latin typeface="Times New Roman"/>
                <a:cs typeface="Times New Roman"/>
              </a:rPr>
              <a:t>3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3056" y="3791711"/>
            <a:ext cx="4154804" cy="1751330"/>
            <a:chOff x="163056" y="3791711"/>
            <a:chExt cx="4154804" cy="175133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56" y="3791711"/>
              <a:ext cx="4154443" cy="17510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532" y="3960367"/>
              <a:ext cx="3825240" cy="141287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291" y="6095"/>
            <a:ext cx="7710170" cy="1024255"/>
            <a:chOff x="408291" y="6095"/>
            <a:chExt cx="7710170" cy="1024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291" y="281546"/>
              <a:ext cx="2650563" cy="4291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311" y="21336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7223" y="21336"/>
              <a:ext cx="2634996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4811" y="6095"/>
              <a:ext cx="815339" cy="1008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4852" y="21336"/>
              <a:ext cx="1005840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0547" y="21336"/>
              <a:ext cx="807720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859" y="21336"/>
              <a:ext cx="1237488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5729"/>
            <a:ext cx="629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34635" algn="l"/>
              </a:tabLst>
            </a:pPr>
            <a:r>
              <a:rPr sz="3600" spc="-10" dirty="0"/>
              <a:t>Multiplication</a:t>
            </a:r>
            <a:r>
              <a:rPr sz="3600" spc="60" dirty="0"/>
              <a:t> </a:t>
            </a:r>
            <a:r>
              <a:rPr sz="3600" dirty="0"/>
              <a:t>and</a:t>
            </a:r>
            <a:r>
              <a:rPr sz="3600" spc="10" dirty="0"/>
              <a:t> </a:t>
            </a:r>
            <a:r>
              <a:rPr sz="3600" spc="-5" dirty="0"/>
              <a:t>Division	</a:t>
            </a:r>
            <a:r>
              <a:rPr sz="3600" dirty="0"/>
              <a:t>x</a:t>
            </a:r>
            <a:r>
              <a:rPr sz="3600" spc="-35" dirty="0"/>
              <a:t> </a:t>
            </a:r>
            <a:r>
              <a:rPr sz="3600" b="0" dirty="0">
                <a:latin typeface="Cambria Math"/>
                <a:cs typeface="Cambria Math"/>
              </a:rPr>
              <a:t>∗</a:t>
            </a:r>
            <a:r>
              <a:rPr sz="3600" b="0" spc="-60" dirty="0">
                <a:latin typeface="Cambria Math"/>
                <a:cs typeface="Cambria Math"/>
              </a:rPr>
              <a:t> </a:t>
            </a:r>
            <a:r>
              <a:rPr sz="3600" spc="-110" dirty="0"/>
              <a:t>y,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42201" y="125729"/>
            <a:ext cx="775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x/y: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2768" y="905383"/>
            <a:ext cx="51377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*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c(-2,-3,-5,8)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-4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-9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-25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56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717" y="2508897"/>
            <a:ext cx="5400675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345"/>
              </a:spcBef>
              <a:tabLst>
                <a:tab pos="1561465" algn="l"/>
                <a:tab pos="3018790" algn="l"/>
                <a:tab pos="4492625" algn="l"/>
              </a:tabLst>
            </a:pPr>
            <a:r>
              <a:rPr sz="2950" spc="110" dirty="0">
                <a:latin typeface="Times New Roman"/>
                <a:cs typeface="Times New Roman"/>
              </a:rPr>
              <a:t>2</a:t>
            </a:r>
            <a:r>
              <a:rPr sz="2950" spc="110" dirty="0">
                <a:latin typeface="Symbol"/>
                <a:cs typeface="Symbol"/>
              </a:rPr>
              <a:t></a:t>
            </a:r>
            <a:r>
              <a:rPr sz="2950" spc="110" dirty="0">
                <a:latin typeface="Times New Roman"/>
                <a:cs typeface="Times New Roman"/>
              </a:rPr>
              <a:t>(</a:t>
            </a:r>
            <a:r>
              <a:rPr sz="2950" spc="110" dirty="0">
                <a:latin typeface="Symbol"/>
                <a:cs typeface="Symbol"/>
              </a:rPr>
              <a:t></a:t>
            </a:r>
            <a:r>
              <a:rPr sz="2950" spc="110" dirty="0">
                <a:latin typeface="Times New Roman"/>
                <a:cs typeface="Times New Roman"/>
              </a:rPr>
              <a:t>2),	</a:t>
            </a:r>
            <a:r>
              <a:rPr sz="2950" spc="85" dirty="0">
                <a:latin typeface="Times New Roman"/>
                <a:cs typeface="Times New Roman"/>
              </a:rPr>
              <a:t>3</a:t>
            </a:r>
            <a:r>
              <a:rPr sz="2950" spc="85" dirty="0">
                <a:latin typeface="Symbol"/>
                <a:cs typeface="Symbol"/>
              </a:rPr>
              <a:t></a:t>
            </a:r>
            <a:r>
              <a:rPr sz="2950" spc="85" dirty="0">
                <a:latin typeface="Times New Roman"/>
                <a:cs typeface="Times New Roman"/>
              </a:rPr>
              <a:t>(</a:t>
            </a:r>
            <a:r>
              <a:rPr sz="2950" spc="85" dirty="0">
                <a:latin typeface="Symbol"/>
                <a:cs typeface="Symbol"/>
              </a:rPr>
              <a:t></a:t>
            </a:r>
            <a:r>
              <a:rPr sz="2950" spc="85" dirty="0">
                <a:latin typeface="Times New Roman"/>
                <a:cs typeface="Times New Roman"/>
              </a:rPr>
              <a:t>3),	</a:t>
            </a:r>
            <a:r>
              <a:rPr sz="2950" spc="100" dirty="0">
                <a:latin typeface="Times New Roman"/>
                <a:cs typeface="Times New Roman"/>
              </a:rPr>
              <a:t>5</a:t>
            </a:r>
            <a:r>
              <a:rPr sz="2950" spc="100" dirty="0">
                <a:latin typeface="Symbol"/>
                <a:cs typeface="Symbol"/>
              </a:rPr>
              <a:t></a:t>
            </a:r>
            <a:r>
              <a:rPr sz="2950" spc="100" dirty="0">
                <a:latin typeface="Times New Roman"/>
                <a:cs typeface="Times New Roman"/>
              </a:rPr>
              <a:t>(</a:t>
            </a:r>
            <a:r>
              <a:rPr sz="2950" spc="100" dirty="0">
                <a:latin typeface="Symbol"/>
                <a:cs typeface="Symbol"/>
              </a:rPr>
              <a:t></a:t>
            </a:r>
            <a:r>
              <a:rPr sz="2950" spc="100" dirty="0">
                <a:latin typeface="Times New Roman"/>
                <a:cs typeface="Times New Roman"/>
              </a:rPr>
              <a:t>5),	</a:t>
            </a:r>
            <a:r>
              <a:rPr sz="2950" spc="235" dirty="0">
                <a:latin typeface="Times New Roman"/>
                <a:cs typeface="Times New Roman"/>
              </a:rPr>
              <a:t>7</a:t>
            </a:r>
            <a:r>
              <a:rPr sz="2950" spc="235" dirty="0">
                <a:latin typeface="Symbol"/>
                <a:cs typeface="Symbol"/>
              </a:rPr>
              <a:t></a:t>
            </a:r>
            <a:r>
              <a:rPr sz="2950" spc="235" dirty="0">
                <a:latin typeface="Times New Roman"/>
                <a:cs typeface="Times New Roman"/>
              </a:rPr>
              <a:t>8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8322" y="4145250"/>
            <a:ext cx="5218430" cy="1800225"/>
            <a:chOff x="178322" y="4145250"/>
            <a:chExt cx="5218430" cy="180022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322" y="4145250"/>
              <a:ext cx="5218154" cy="17999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532" y="4303877"/>
              <a:ext cx="4703445" cy="12853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D198-1963-694C-B081-1AE5C0C8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84" y="74968"/>
            <a:ext cx="6934016" cy="1477328"/>
          </a:xfrm>
        </p:spPr>
        <p:txBody>
          <a:bodyPr/>
          <a:lstStyle/>
          <a:p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3 - Data Visualization</a:t>
            </a:r>
            <a:b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13E5B-C153-D120-16BB-BCA62888C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3795911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Bar/pie/line chart/histogram/boxplot/scatter/density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Using Base Package, Lattice Package, ggplot2 package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Combining Plots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Analysis with </a:t>
            </a: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ScatterPlot</a:t>
            </a: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Histograms, Pie Charts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Set.Seed</a:t>
            </a: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Function , Preparing Data for Plotting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QPlot</a:t>
            </a: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0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ViolinPlot</a:t>
            </a:r>
            <a:endParaRPr lang="en-IN" sz="2400" b="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860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555" y="2334018"/>
            <a:ext cx="3888740" cy="648335"/>
          </a:xfrm>
          <a:custGeom>
            <a:avLst/>
            <a:gdLst/>
            <a:ahLst/>
            <a:cxnLst/>
            <a:rect l="l" t="t" r="r" b="b"/>
            <a:pathLst>
              <a:path w="3888740" h="648335">
                <a:moveTo>
                  <a:pt x="0" y="648068"/>
                </a:moveTo>
                <a:lnTo>
                  <a:pt x="3888486" y="648068"/>
                </a:lnTo>
                <a:lnTo>
                  <a:pt x="3888486" y="0"/>
                </a:lnTo>
                <a:lnTo>
                  <a:pt x="0" y="0"/>
                </a:lnTo>
                <a:lnTo>
                  <a:pt x="0" y="648068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91" y="281546"/>
            <a:ext cx="2650563" cy="4291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77311" y="6095"/>
            <a:ext cx="5241290" cy="1024255"/>
            <a:chOff x="2877311" y="6095"/>
            <a:chExt cx="5241290" cy="1024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311" y="21336"/>
              <a:ext cx="1417319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7223" y="21336"/>
              <a:ext cx="2634996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4811" y="6095"/>
              <a:ext cx="815339" cy="10088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4851" y="21336"/>
              <a:ext cx="1005840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0547" y="21336"/>
              <a:ext cx="807720" cy="10088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859" y="21336"/>
              <a:ext cx="1237488" cy="100888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7995" y="125729"/>
            <a:ext cx="629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34635" algn="l"/>
              </a:tabLst>
            </a:pPr>
            <a:r>
              <a:rPr sz="3600" spc="-10" dirty="0"/>
              <a:t>Multiplication</a:t>
            </a:r>
            <a:r>
              <a:rPr sz="3600" spc="60" dirty="0"/>
              <a:t> </a:t>
            </a:r>
            <a:r>
              <a:rPr sz="3600" dirty="0"/>
              <a:t>and</a:t>
            </a:r>
            <a:r>
              <a:rPr sz="3600" spc="10" dirty="0"/>
              <a:t> </a:t>
            </a:r>
            <a:r>
              <a:rPr sz="3600" spc="-5" dirty="0"/>
              <a:t>Division	</a:t>
            </a:r>
            <a:r>
              <a:rPr sz="3600" dirty="0"/>
              <a:t>x</a:t>
            </a:r>
            <a:r>
              <a:rPr sz="3600" spc="-35" dirty="0"/>
              <a:t> </a:t>
            </a:r>
            <a:r>
              <a:rPr sz="3600" b="0" dirty="0">
                <a:latin typeface="Cambria Math"/>
                <a:cs typeface="Cambria Math"/>
              </a:rPr>
              <a:t>∗</a:t>
            </a:r>
            <a:r>
              <a:rPr sz="3600" b="0" spc="-60" dirty="0">
                <a:latin typeface="Cambria Math"/>
                <a:cs typeface="Cambria Math"/>
              </a:rPr>
              <a:t> </a:t>
            </a:r>
            <a:r>
              <a:rPr sz="3600" spc="-110" dirty="0"/>
              <a:t>y,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2201" y="125729"/>
            <a:ext cx="775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x/y: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83718" y="847592"/>
          <a:ext cx="6837044" cy="711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820">
                <a:tc>
                  <a:txBody>
                    <a:bodyPr/>
                    <a:lstStyle/>
                    <a:p>
                      <a:pPr marL="397510" indent="-366395">
                        <a:lnSpc>
                          <a:spcPts val="2480"/>
                        </a:lnSpc>
                        <a:buChar char="&gt;"/>
                        <a:tabLst>
                          <a:tab pos="398145" algn="l"/>
                        </a:tabLst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c(2,3,5,7)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2400" b="1" spc="-7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c(8,9)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ts val="248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!!!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2400" b="1" spc="-10" dirty="0">
                          <a:latin typeface="Courier New"/>
                          <a:cs typeface="Courier New"/>
                        </a:rPr>
                        <a:t>ATTENTION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7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3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  <a:r>
                        <a:rPr sz="2400" b="1" spc="-4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27</a:t>
                      </a:r>
                      <a:r>
                        <a:rPr sz="2400" b="1" spc="-3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40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63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55465" y="2362724"/>
            <a:ext cx="367347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02665" algn="l"/>
                <a:tab pos="1993264" algn="l"/>
                <a:tab pos="2983865" algn="l"/>
              </a:tabLst>
            </a:pPr>
            <a:r>
              <a:rPr sz="2950" spc="285" dirty="0">
                <a:latin typeface="Times New Roman"/>
                <a:cs typeface="Times New Roman"/>
              </a:rPr>
              <a:t>2</a:t>
            </a:r>
            <a:r>
              <a:rPr sz="2950" spc="280" dirty="0">
                <a:latin typeface="Symbol"/>
                <a:cs typeface="Symbol"/>
              </a:rPr>
              <a:t></a:t>
            </a:r>
            <a:r>
              <a:rPr sz="2950" spc="-85" dirty="0">
                <a:latin typeface="Times New Roman"/>
                <a:cs typeface="Times New Roman"/>
              </a:rPr>
              <a:t>8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95" dirty="0">
                <a:latin typeface="Times New Roman"/>
                <a:cs typeface="Times New Roman"/>
              </a:rPr>
              <a:t>3</a:t>
            </a:r>
            <a:r>
              <a:rPr sz="2950" spc="325" dirty="0">
                <a:latin typeface="Symbol"/>
                <a:cs typeface="Symbol"/>
              </a:rPr>
              <a:t></a:t>
            </a:r>
            <a:r>
              <a:rPr sz="2950" spc="-40" dirty="0">
                <a:latin typeface="Times New Roman"/>
                <a:cs typeface="Times New Roman"/>
              </a:rPr>
              <a:t>9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250" dirty="0">
                <a:latin typeface="Times New Roman"/>
                <a:cs typeface="Times New Roman"/>
              </a:rPr>
              <a:t>5</a:t>
            </a:r>
            <a:r>
              <a:rPr sz="2950" spc="270" dirty="0">
                <a:latin typeface="Symbol"/>
                <a:cs typeface="Symbol"/>
              </a:rPr>
              <a:t></a:t>
            </a:r>
            <a:r>
              <a:rPr sz="2950" spc="-85" dirty="0">
                <a:latin typeface="Times New Roman"/>
                <a:cs typeface="Times New Roman"/>
              </a:rPr>
              <a:t>8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345" dirty="0">
                <a:latin typeface="Times New Roman"/>
                <a:cs typeface="Times New Roman"/>
              </a:rPr>
              <a:t>7</a:t>
            </a:r>
            <a:r>
              <a:rPr sz="2950" spc="310" dirty="0">
                <a:latin typeface="Symbol"/>
                <a:cs typeface="Symbol"/>
              </a:rPr>
              <a:t></a:t>
            </a:r>
            <a:r>
              <a:rPr sz="2950" spc="90" dirty="0">
                <a:latin typeface="Times New Roman"/>
                <a:cs typeface="Times New Roman"/>
              </a:rPr>
              <a:t>9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6914" y="3742944"/>
            <a:ext cx="4939665" cy="1655445"/>
            <a:chOff x="406914" y="3742944"/>
            <a:chExt cx="4939665" cy="165544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914" y="3742944"/>
              <a:ext cx="4939270" cy="16550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906" y="3903218"/>
              <a:ext cx="4601718" cy="132600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291" y="6095"/>
            <a:ext cx="7710170" cy="1024255"/>
            <a:chOff x="408291" y="6095"/>
            <a:chExt cx="7710170" cy="1024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291" y="281546"/>
              <a:ext cx="2650563" cy="4291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311" y="21336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7223" y="21336"/>
              <a:ext cx="2634996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4811" y="6095"/>
              <a:ext cx="815339" cy="1008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4852" y="21336"/>
              <a:ext cx="1005840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0547" y="21336"/>
              <a:ext cx="807720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859" y="21336"/>
              <a:ext cx="1237488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5729"/>
            <a:ext cx="7350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34635" algn="l"/>
                <a:tab pos="6586220" algn="l"/>
              </a:tabLst>
            </a:pPr>
            <a:r>
              <a:rPr sz="3600" spc="-5" dirty="0"/>
              <a:t>Multipli</a:t>
            </a:r>
            <a:r>
              <a:rPr sz="3600" spc="-15" dirty="0"/>
              <a:t>c</a:t>
            </a:r>
            <a:r>
              <a:rPr sz="3600" spc="-40" dirty="0"/>
              <a:t>a</a:t>
            </a:r>
            <a:r>
              <a:rPr sz="3600" dirty="0"/>
              <a:t>tion</a:t>
            </a:r>
            <a:r>
              <a:rPr sz="3600" spc="45" dirty="0"/>
              <a:t> </a:t>
            </a:r>
            <a:r>
              <a:rPr sz="3600" dirty="0"/>
              <a:t>and</a:t>
            </a:r>
            <a:r>
              <a:rPr sz="3600" spc="-5" dirty="0"/>
              <a:t> Divis</a:t>
            </a:r>
            <a:r>
              <a:rPr sz="3600" spc="5" dirty="0"/>
              <a:t>i</a:t>
            </a:r>
            <a:r>
              <a:rPr sz="3600" dirty="0"/>
              <a:t>on	x</a:t>
            </a:r>
            <a:r>
              <a:rPr sz="3600" spc="15" dirty="0"/>
              <a:t> </a:t>
            </a:r>
            <a:r>
              <a:rPr sz="3600" b="0" dirty="0">
                <a:latin typeface="Cambria Math"/>
                <a:cs typeface="Cambria Math"/>
              </a:rPr>
              <a:t>∗</a:t>
            </a:r>
            <a:r>
              <a:rPr sz="3600" b="0" spc="-15" dirty="0">
                <a:latin typeface="Cambria Math"/>
                <a:cs typeface="Cambria Math"/>
              </a:rPr>
              <a:t> </a:t>
            </a:r>
            <a:r>
              <a:rPr sz="3600" spc="-220" dirty="0"/>
              <a:t>y</a:t>
            </a:r>
            <a:r>
              <a:rPr sz="3600" dirty="0"/>
              <a:t>,	x/y: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768" y="761491"/>
            <a:ext cx="84226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0455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*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c(8,9,10)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#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error message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16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27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50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56</a:t>
            </a:r>
            <a:endParaRPr sz="24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Warning</a:t>
            </a:r>
            <a:r>
              <a:rPr sz="2400" b="1" spc="-4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message:</a:t>
            </a:r>
            <a:endParaRPr sz="24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longer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object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length</a:t>
            </a:r>
            <a:endParaRPr sz="2400">
              <a:latin typeface="Courier New"/>
              <a:cs typeface="Courier New"/>
            </a:endParaRPr>
          </a:p>
          <a:p>
            <a:pPr marL="743585" marR="508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is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not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a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multiple of shorter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object length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in: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c(2,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3,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5, 7)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*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c(8, 9,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10)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378" y="3501021"/>
            <a:ext cx="4032885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50"/>
              </a:spcBef>
              <a:tabLst>
                <a:tab pos="1077595" algn="l"/>
                <a:tab pos="2068830" algn="l"/>
                <a:tab pos="3230880" algn="l"/>
              </a:tabLst>
            </a:pPr>
            <a:r>
              <a:rPr sz="2950" spc="130" dirty="0">
                <a:latin typeface="Times New Roman"/>
                <a:cs typeface="Times New Roman"/>
              </a:rPr>
              <a:t>2</a:t>
            </a:r>
            <a:r>
              <a:rPr sz="2950" spc="130" dirty="0">
                <a:latin typeface="Symbol"/>
                <a:cs typeface="Symbol"/>
              </a:rPr>
              <a:t></a:t>
            </a:r>
            <a:r>
              <a:rPr sz="2950" spc="130" dirty="0">
                <a:latin typeface="Times New Roman"/>
                <a:cs typeface="Times New Roman"/>
              </a:rPr>
              <a:t>8,	3</a:t>
            </a:r>
            <a:r>
              <a:rPr sz="2950" spc="130" dirty="0">
                <a:latin typeface="Symbol"/>
                <a:cs typeface="Symbol"/>
              </a:rPr>
              <a:t></a:t>
            </a:r>
            <a:r>
              <a:rPr sz="2950" spc="130" dirty="0">
                <a:latin typeface="Times New Roman"/>
                <a:cs typeface="Times New Roman"/>
              </a:rPr>
              <a:t>9,	</a:t>
            </a:r>
            <a:r>
              <a:rPr sz="2950" spc="70" dirty="0">
                <a:latin typeface="Times New Roman"/>
                <a:cs typeface="Times New Roman"/>
              </a:rPr>
              <a:t>5</a:t>
            </a:r>
            <a:r>
              <a:rPr sz="2950" spc="70" dirty="0">
                <a:latin typeface="Symbol"/>
                <a:cs typeface="Symbol"/>
              </a:rPr>
              <a:t></a:t>
            </a:r>
            <a:r>
              <a:rPr sz="2950" spc="70" dirty="0">
                <a:latin typeface="Times New Roman"/>
                <a:cs typeface="Times New Roman"/>
              </a:rPr>
              <a:t>10,	</a:t>
            </a:r>
            <a:r>
              <a:rPr sz="2950" spc="235" dirty="0">
                <a:latin typeface="Times New Roman"/>
                <a:cs typeface="Times New Roman"/>
              </a:rPr>
              <a:t>7</a:t>
            </a:r>
            <a:r>
              <a:rPr sz="2950" spc="235" dirty="0">
                <a:latin typeface="Symbol"/>
                <a:cs typeface="Symbol"/>
              </a:rPr>
              <a:t></a:t>
            </a:r>
            <a:r>
              <a:rPr sz="2950" spc="235" dirty="0">
                <a:latin typeface="Times New Roman"/>
                <a:cs typeface="Times New Roman"/>
              </a:rPr>
              <a:t>8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4389120"/>
            <a:ext cx="9144000" cy="2127885"/>
            <a:chOff x="0" y="4389120"/>
            <a:chExt cx="9144000" cy="212788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389120"/>
              <a:ext cx="9144000" cy="21275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04" y="4581131"/>
              <a:ext cx="8897620" cy="174421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759" y="18288"/>
            <a:ext cx="7402195" cy="1009015"/>
            <a:chOff x="385759" y="18288"/>
            <a:chExt cx="7402195" cy="1009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59" y="278498"/>
              <a:ext cx="1646989" cy="3560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7087" y="18288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999" y="18288"/>
              <a:ext cx="3002279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871" y="18288"/>
              <a:ext cx="1648968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0695" y="18288"/>
              <a:ext cx="909827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115" y="18288"/>
              <a:ext cx="928116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823" y="18288"/>
              <a:ext cx="813816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7119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87290" algn="l"/>
                <a:tab pos="6246495" algn="l"/>
              </a:tabLst>
            </a:pPr>
            <a:r>
              <a:rPr sz="3600" dirty="0"/>
              <a:t>Addition</a:t>
            </a:r>
            <a:r>
              <a:rPr sz="3600" spc="30" dirty="0"/>
              <a:t> </a:t>
            </a:r>
            <a:r>
              <a:rPr sz="3600" dirty="0"/>
              <a:t>and </a:t>
            </a:r>
            <a:r>
              <a:rPr sz="3600" spc="-10" dirty="0"/>
              <a:t>Subtraction	</a:t>
            </a:r>
            <a:r>
              <a:rPr sz="3600" dirty="0"/>
              <a:t>x</a:t>
            </a:r>
            <a:r>
              <a:rPr sz="3600" spc="-5" dirty="0"/>
              <a:t> </a:t>
            </a:r>
            <a:r>
              <a:rPr sz="3600" dirty="0"/>
              <a:t>+</a:t>
            </a:r>
            <a:r>
              <a:rPr sz="3600" spc="-15" dirty="0"/>
              <a:t> </a:t>
            </a:r>
            <a:r>
              <a:rPr sz="3600" spc="-110" dirty="0"/>
              <a:t>y,	</a:t>
            </a:r>
            <a:r>
              <a:rPr sz="3600" dirty="0"/>
              <a:t>x</a:t>
            </a:r>
            <a:r>
              <a:rPr sz="3600" spc="-55" dirty="0"/>
              <a:t> </a:t>
            </a:r>
            <a:r>
              <a:rPr sz="3600" dirty="0"/>
              <a:t>−</a:t>
            </a:r>
            <a:r>
              <a:rPr sz="3600" spc="-50" dirty="0"/>
              <a:t> </a:t>
            </a:r>
            <a:r>
              <a:rPr sz="3600" dirty="0"/>
              <a:t>y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190296" y="783793"/>
            <a:ext cx="31280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+</a:t>
            </a:r>
            <a:r>
              <a:rPr sz="2400" b="1" spc="-4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10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12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13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15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17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514" y="2348877"/>
            <a:ext cx="4824730" cy="576580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345"/>
              </a:spcBef>
              <a:tabLst>
                <a:tab pos="1332865" algn="l"/>
                <a:tab pos="2525395" algn="l"/>
                <a:tab pos="3728085" algn="l"/>
              </a:tabLst>
            </a:pPr>
            <a:r>
              <a:rPr sz="2950" spc="90" dirty="0">
                <a:latin typeface="Times New Roman"/>
                <a:cs typeface="Times New Roman"/>
              </a:rPr>
              <a:t>2</a:t>
            </a:r>
            <a:r>
              <a:rPr sz="2950" spc="-360" dirty="0">
                <a:latin typeface="Times New Roman"/>
                <a:cs typeface="Times New Roman"/>
              </a:rPr>
              <a:t> </a:t>
            </a:r>
            <a:r>
              <a:rPr sz="2950" spc="229" dirty="0">
                <a:latin typeface="Symbol"/>
                <a:cs typeface="Symbol"/>
              </a:rPr>
              <a:t></a:t>
            </a:r>
            <a:r>
              <a:rPr sz="2950" spc="10" dirty="0">
                <a:latin typeface="Times New Roman"/>
                <a:cs typeface="Times New Roman"/>
              </a:rPr>
              <a:t>1</a:t>
            </a:r>
            <a:r>
              <a:rPr sz="2950" spc="-40" dirty="0">
                <a:latin typeface="Times New Roman"/>
                <a:cs typeface="Times New Roman"/>
              </a:rPr>
              <a:t>0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3</a:t>
            </a:r>
            <a:r>
              <a:rPr sz="2950" spc="-455" dirty="0">
                <a:latin typeface="Times New Roman"/>
                <a:cs typeface="Times New Roman"/>
              </a:rPr>
              <a:t> </a:t>
            </a:r>
            <a:r>
              <a:rPr sz="2950" spc="235" dirty="0">
                <a:latin typeface="Symbol"/>
                <a:cs typeface="Symbol"/>
              </a:rPr>
              <a:t></a:t>
            </a:r>
            <a:r>
              <a:rPr sz="2950" spc="10" dirty="0">
                <a:latin typeface="Times New Roman"/>
                <a:cs typeface="Times New Roman"/>
              </a:rPr>
              <a:t>1</a:t>
            </a:r>
            <a:r>
              <a:rPr sz="2950" spc="-40" dirty="0">
                <a:latin typeface="Times New Roman"/>
                <a:cs typeface="Times New Roman"/>
              </a:rPr>
              <a:t>0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5</a:t>
            </a:r>
            <a:r>
              <a:rPr sz="2950" spc="-415" dirty="0">
                <a:latin typeface="Times New Roman"/>
                <a:cs typeface="Times New Roman"/>
              </a:rPr>
              <a:t> </a:t>
            </a:r>
            <a:r>
              <a:rPr sz="2950" spc="240" dirty="0">
                <a:latin typeface="Symbol"/>
                <a:cs typeface="Symbol"/>
              </a:rPr>
              <a:t></a:t>
            </a:r>
            <a:r>
              <a:rPr sz="2950" spc="10" dirty="0">
                <a:latin typeface="Times New Roman"/>
                <a:cs typeface="Times New Roman"/>
              </a:rPr>
              <a:t>1</a:t>
            </a:r>
            <a:r>
              <a:rPr sz="2950" spc="-40" dirty="0">
                <a:latin typeface="Times New Roman"/>
                <a:cs typeface="Times New Roman"/>
              </a:rPr>
              <a:t>0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7</a:t>
            </a:r>
            <a:r>
              <a:rPr sz="2950" spc="-315" dirty="0">
                <a:latin typeface="Times New Roman"/>
                <a:cs typeface="Times New Roman"/>
              </a:rPr>
              <a:t> </a:t>
            </a:r>
            <a:r>
              <a:rPr sz="2950" spc="240" dirty="0">
                <a:latin typeface="Symbol"/>
                <a:cs typeface="Symbol"/>
              </a:rPr>
              <a:t></a:t>
            </a:r>
            <a:r>
              <a:rPr sz="2950" spc="10" dirty="0">
                <a:latin typeface="Times New Roman"/>
                <a:cs typeface="Times New Roman"/>
              </a:rPr>
              <a:t>1</a:t>
            </a:r>
            <a:r>
              <a:rPr sz="2950" spc="90" dirty="0">
                <a:latin typeface="Times New Roman"/>
                <a:cs typeface="Times New Roman"/>
              </a:rPr>
              <a:t>0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430" y="3700271"/>
            <a:ext cx="4877435" cy="1769745"/>
            <a:chOff x="91430" y="3700271"/>
            <a:chExt cx="4877435" cy="176974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30" y="3700271"/>
              <a:ext cx="4876816" cy="17693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523" y="3861053"/>
              <a:ext cx="4548124" cy="144018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759" y="18288"/>
            <a:ext cx="7402195" cy="1009015"/>
            <a:chOff x="385759" y="18288"/>
            <a:chExt cx="7402195" cy="1009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59" y="278498"/>
              <a:ext cx="1646989" cy="3560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7087" y="18288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999" y="18288"/>
              <a:ext cx="3002279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871" y="18288"/>
              <a:ext cx="1648968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0695" y="18288"/>
              <a:ext cx="909827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115" y="18288"/>
              <a:ext cx="928116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823" y="18288"/>
              <a:ext cx="813816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7119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87290" algn="l"/>
                <a:tab pos="6246495" algn="l"/>
              </a:tabLst>
            </a:pPr>
            <a:r>
              <a:rPr sz="3600" dirty="0"/>
              <a:t>Addition</a:t>
            </a:r>
            <a:r>
              <a:rPr sz="3600" spc="30" dirty="0"/>
              <a:t> </a:t>
            </a:r>
            <a:r>
              <a:rPr sz="3600" dirty="0"/>
              <a:t>and </a:t>
            </a:r>
            <a:r>
              <a:rPr sz="3600" spc="-10" dirty="0"/>
              <a:t>Subtraction	</a:t>
            </a:r>
            <a:r>
              <a:rPr sz="3600" dirty="0"/>
              <a:t>x</a:t>
            </a:r>
            <a:r>
              <a:rPr sz="3600" spc="-5" dirty="0"/>
              <a:t> </a:t>
            </a:r>
            <a:r>
              <a:rPr sz="3600" dirty="0"/>
              <a:t>+</a:t>
            </a:r>
            <a:r>
              <a:rPr sz="3600" spc="-15" dirty="0"/>
              <a:t> </a:t>
            </a:r>
            <a:r>
              <a:rPr sz="3600" spc="-110" dirty="0"/>
              <a:t>y,	</a:t>
            </a:r>
            <a:r>
              <a:rPr sz="3600" dirty="0"/>
              <a:t>x</a:t>
            </a:r>
            <a:r>
              <a:rPr sz="3600" spc="-55" dirty="0"/>
              <a:t> </a:t>
            </a:r>
            <a:r>
              <a:rPr sz="3600" dirty="0"/>
              <a:t>−</a:t>
            </a:r>
            <a:r>
              <a:rPr sz="3600" spc="-50" dirty="0"/>
              <a:t> </a:t>
            </a:r>
            <a:r>
              <a:rPr sz="3600" dirty="0"/>
              <a:t>y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190296" y="928827"/>
            <a:ext cx="5503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+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c(-2,-3,</a:t>
            </a:r>
            <a:r>
              <a:rPr sz="2400" b="1" spc="-3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-5,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8)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0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0</a:t>
            </a:r>
            <a:r>
              <a:rPr sz="2400" b="1" spc="-4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0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15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514" y="2420886"/>
            <a:ext cx="5641340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350"/>
              </a:spcBef>
              <a:tabLst>
                <a:tab pos="1651000" algn="l"/>
                <a:tab pos="3148965" algn="l"/>
                <a:tab pos="4664075" algn="l"/>
              </a:tabLst>
            </a:pPr>
            <a:r>
              <a:rPr sz="2950" spc="95" dirty="0">
                <a:latin typeface="Times New Roman"/>
                <a:cs typeface="Times New Roman"/>
              </a:rPr>
              <a:t>2</a:t>
            </a:r>
            <a:r>
              <a:rPr sz="2950" spc="-360" dirty="0">
                <a:latin typeface="Times New Roman"/>
                <a:cs typeface="Times New Roman"/>
              </a:rPr>
              <a:t> </a:t>
            </a:r>
            <a:r>
              <a:rPr sz="2950" spc="105" dirty="0">
                <a:latin typeface="Symbol"/>
                <a:cs typeface="Symbol"/>
              </a:rPr>
              <a:t></a:t>
            </a:r>
            <a:r>
              <a:rPr sz="2950" spc="-330" dirty="0">
                <a:latin typeface="Times New Roman"/>
                <a:cs typeface="Times New Roman"/>
              </a:rPr>
              <a:t> </a:t>
            </a:r>
            <a:r>
              <a:rPr sz="2950" spc="80" dirty="0">
                <a:latin typeface="Times New Roman"/>
                <a:cs typeface="Times New Roman"/>
              </a:rPr>
              <a:t>(</a:t>
            </a:r>
            <a:r>
              <a:rPr sz="2950" dirty="0">
                <a:latin typeface="Symbol"/>
                <a:cs typeface="Symbol"/>
              </a:rPr>
              <a:t></a:t>
            </a:r>
            <a:r>
              <a:rPr sz="2950" spc="10" dirty="0">
                <a:latin typeface="Times New Roman"/>
                <a:cs typeface="Times New Roman"/>
              </a:rPr>
              <a:t>2</a:t>
            </a:r>
            <a:r>
              <a:rPr sz="2950" spc="-15" dirty="0">
                <a:latin typeface="Times New Roman"/>
                <a:cs typeface="Times New Roman"/>
              </a:rPr>
              <a:t>)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5" dirty="0">
                <a:latin typeface="Times New Roman"/>
                <a:cs typeface="Times New Roman"/>
              </a:rPr>
              <a:t>3</a:t>
            </a:r>
            <a:r>
              <a:rPr sz="2950" spc="-450" dirty="0">
                <a:latin typeface="Times New Roman"/>
                <a:cs typeface="Times New Roman"/>
              </a:rPr>
              <a:t> </a:t>
            </a:r>
            <a:r>
              <a:rPr sz="2950" spc="105" dirty="0">
                <a:latin typeface="Symbol"/>
                <a:cs typeface="Symbol"/>
              </a:rPr>
              <a:t></a:t>
            </a:r>
            <a:r>
              <a:rPr sz="2950" spc="-325" dirty="0">
                <a:latin typeface="Times New Roman"/>
                <a:cs typeface="Times New Roman"/>
              </a:rPr>
              <a:t> </a:t>
            </a:r>
            <a:r>
              <a:rPr sz="2950" spc="75" dirty="0">
                <a:latin typeface="Times New Roman"/>
                <a:cs typeface="Times New Roman"/>
              </a:rPr>
              <a:t>(</a:t>
            </a:r>
            <a:r>
              <a:rPr sz="2950" spc="5" dirty="0">
                <a:latin typeface="Symbol"/>
                <a:cs typeface="Symbol"/>
              </a:rPr>
              <a:t></a:t>
            </a:r>
            <a:r>
              <a:rPr sz="2950" spc="-85" dirty="0">
                <a:latin typeface="Times New Roman"/>
                <a:cs typeface="Times New Roman"/>
              </a:rPr>
              <a:t>3</a:t>
            </a:r>
            <a:r>
              <a:rPr sz="2950" spc="-15" dirty="0">
                <a:latin typeface="Times New Roman"/>
                <a:cs typeface="Times New Roman"/>
              </a:rPr>
              <a:t>)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5" dirty="0">
                <a:latin typeface="Times New Roman"/>
                <a:cs typeface="Times New Roman"/>
              </a:rPr>
              <a:t>5</a:t>
            </a:r>
            <a:r>
              <a:rPr sz="2950" spc="-405" dirty="0">
                <a:latin typeface="Times New Roman"/>
                <a:cs typeface="Times New Roman"/>
              </a:rPr>
              <a:t> </a:t>
            </a:r>
            <a:r>
              <a:rPr sz="2950" spc="105" dirty="0">
                <a:latin typeface="Symbol"/>
                <a:cs typeface="Symbol"/>
              </a:rPr>
              <a:t></a:t>
            </a:r>
            <a:r>
              <a:rPr sz="2950" spc="-335" dirty="0">
                <a:latin typeface="Times New Roman"/>
                <a:cs typeface="Times New Roman"/>
              </a:rPr>
              <a:t> </a:t>
            </a:r>
            <a:r>
              <a:rPr sz="2950" spc="80" dirty="0">
                <a:latin typeface="Times New Roman"/>
                <a:cs typeface="Times New Roman"/>
              </a:rPr>
              <a:t>(</a:t>
            </a:r>
            <a:r>
              <a:rPr sz="2950" dirty="0">
                <a:latin typeface="Symbol"/>
                <a:cs typeface="Symbol"/>
              </a:rPr>
              <a:t></a:t>
            </a:r>
            <a:r>
              <a:rPr sz="2950" spc="-35" dirty="0">
                <a:latin typeface="Times New Roman"/>
                <a:cs typeface="Times New Roman"/>
              </a:rPr>
              <a:t>5</a:t>
            </a:r>
            <a:r>
              <a:rPr sz="2950" spc="-15" dirty="0">
                <a:latin typeface="Times New Roman"/>
                <a:cs typeface="Times New Roman"/>
              </a:rPr>
              <a:t>)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5" dirty="0">
                <a:latin typeface="Times New Roman"/>
                <a:cs typeface="Times New Roman"/>
              </a:rPr>
              <a:t>7</a:t>
            </a:r>
            <a:r>
              <a:rPr sz="2950" spc="-305" dirty="0">
                <a:latin typeface="Times New Roman"/>
                <a:cs typeface="Times New Roman"/>
              </a:rPr>
              <a:t> </a:t>
            </a:r>
            <a:r>
              <a:rPr sz="2950" spc="105" dirty="0">
                <a:latin typeface="Symbol"/>
                <a:cs typeface="Symbol"/>
              </a:rPr>
              <a:t></a:t>
            </a:r>
            <a:r>
              <a:rPr sz="2950" spc="-434" dirty="0">
                <a:latin typeface="Times New Roman"/>
                <a:cs typeface="Times New Roman"/>
              </a:rPr>
              <a:t> </a:t>
            </a:r>
            <a:r>
              <a:rPr sz="2950" spc="95" dirty="0">
                <a:latin typeface="Times New Roman"/>
                <a:cs typeface="Times New Roman"/>
              </a:rPr>
              <a:t>8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566" y="4062952"/>
            <a:ext cx="5910580" cy="1663064"/>
            <a:chOff x="36566" y="4062952"/>
            <a:chExt cx="5910580" cy="1663064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66" y="4062952"/>
              <a:ext cx="5910087" cy="16627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08" y="4221111"/>
              <a:ext cx="5397373" cy="11521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759" y="18288"/>
            <a:ext cx="7402195" cy="1009015"/>
            <a:chOff x="385759" y="18288"/>
            <a:chExt cx="7402195" cy="1009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59" y="278498"/>
              <a:ext cx="1646989" cy="3560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7087" y="18288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999" y="18288"/>
              <a:ext cx="3002279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871" y="18288"/>
              <a:ext cx="1648968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0695" y="18288"/>
              <a:ext cx="909827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115" y="18288"/>
              <a:ext cx="928116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823" y="18288"/>
              <a:ext cx="813816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7119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87290" algn="l"/>
                <a:tab pos="6246495" algn="l"/>
              </a:tabLst>
            </a:pPr>
            <a:r>
              <a:rPr sz="3600" dirty="0"/>
              <a:t>Addition</a:t>
            </a:r>
            <a:r>
              <a:rPr sz="3600" spc="30" dirty="0"/>
              <a:t> </a:t>
            </a:r>
            <a:r>
              <a:rPr sz="3600" dirty="0"/>
              <a:t>and </a:t>
            </a:r>
            <a:r>
              <a:rPr sz="3600" spc="-10" dirty="0"/>
              <a:t>Subtraction	</a:t>
            </a:r>
            <a:r>
              <a:rPr sz="3600" dirty="0"/>
              <a:t>x</a:t>
            </a:r>
            <a:r>
              <a:rPr sz="3600" spc="-5" dirty="0"/>
              <a:t> </a:t>
            </a:r>
            <a:r>
              <a:rPr sz="3600" dirty="0"/>
              <a:t>+</a:t>
            </a:r>
            <a:r>
              <a:rPr sz="3600" spc="-15" dirty="0"/>
              <a:t> </a:t>
            </a:r>
            <a:r>
              <a:rPr sz="3600" spc="-110" dirty="0"/>
              <a:t>y,	</a:t>
            </a:r>
            <a:r>
              <a:rPr sz="3600" dirty="0"/>
              <a:t>x</a:t>
            </a:r>
            <a:r>
              <a:rPr sz="3600" spc="-55" dirty="0"/>
              <a:t> </a:t>
            </a:r>
            <a:r>
              <a:rPr sz="3600" dirty="0"/>
              <a:t>−</a:t>
            </a:r>
            <a:r>
              <a:rPr sz="3600" spc="-50" dirty="0"/>
              <a:t> </a:t>
            </a:r>
            <a:r>
              <a:rPr sz="3600" dirty="0"/>
              <a:t>y</a:t>
            </a:r>
            <a:endParaRPr sz="3600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71246" y="991610"/>
          <a:ext cx="7011031" cy="711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584">
                <a:tc>
                  <a:txBody>
                    <a:bodyPr/>
                    <a:lstStyle/>
                    <a:p>
                      <a:pPr marL="396875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c(2,3,5,7)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 marR="3175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248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c(8,9)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48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!!!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248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ATTENTION!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sz="2400" b="1" spc="-2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r>
                        <a:rPr sz="2400" b="1" spc="-4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2400" b="1" spc="-2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853925" y="2448830"/>
            <a:ext cx="386334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44575" algn="l"/>
                <a:tab pos="2076450" algn="l"/>
                <a:tab pos="3131820" algn="l"/>
              </a:tabLst>
            </a:pPr>
            <a:r>
              <a:rPr sz="2950" spc="90" dirty="0">
                <a:latin typeface="Times New Roman"/>
                <a:cs typeface="Times New Roman"/>
              </a:rPr>
              <a:t>2</a:t>
            </a:r>
            <a:r>
              <a:rPr sz="2950" spc="-355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420" dirty="0">
                <a:latin typeface="Times New Roman"/>
                <a:cs typeface="Times New Roman"/>
              </a:rPr>
              <a:t> </a:t>
            </a:r>
            <a:r>
              <a:rPr sz="2950" spc="-85" dirty="0">
                <a:latin typeface="Times New Roman"/>
                <a:cs typeface="Times New Roman"/>
              </a:rPr>
              <a:t>8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3</a:t>
            </a:r>
            <a:r>
              <a:rPr sz="2950" spc="-440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375" dirty="0">
                <a:latin typeface="Times New Roman"/>
                <a:cs typeface="Times New Roman"/>
              </a:rPr>
              <a:t> </a:t>
            </a:r>
            <a:r>
              <a:rPr sz="2950" spc="-40" dirty="0">
                <a:latin typeface="Times New Roman"/>
                <a:cs typeface="Times New Roman"/>
              </a:rPr>
              <a:t>9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5</a:t>
            </a:r>
            <a:r>
              <a:rPr sz="2950" spc="-385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295" dirty="0">
                <a:latin typeface="Times New Roman"/>
                <a:cs typeface="Times New Roman"/>
              </a:rPr>
              <a:t> </a:t>
            </a:r>
            <a:r>
              <a:rPr sz="2950" spc="-40" dirty="0">
                <a:latin typeface="Times New Roman"/>
                <a:cs typeface="Times New Roman"/>
              </a:rPr>
              <a:t>2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7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400" dirty="0">
                <a:latin typeface="Times New Roman"/>
                <a:cs typeface="Times New Roman"/>
              </a:rPr>
              <a:t> </a:t>
            </a:r>
            <a:r>
              <a:rPr sz="2950" spc="90" dirty="0">
                <a:latin typeface="Times New Roman"/>
                <a:cs typeface="Times New Roman"/>
              </a:rPr>
              <a:t>9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9333" y="2420886"/>
            <a:ext cx="4761230" cy="648335"/>
          </a:xfrm>
          <a:custGeom>
            <a:avLst/>
            <a:gdLst/>
            <a:ahLst/>
            <a:cxnLst/>
            <a:rect l="l" t="t" r="r" b="b"/>
            <a:pathLst>
              <a:path w="4761230" h="648335">
                <a:moveTo>
                  <a:pt x="0" y="648068"/>
                </a:moveTo>
                <a:lnTo>
                  <a:pt x="4760722" y="648068"/>
                </a:lnTo>
                <a:lnTo>
                  <a:pt x="4760722" y="0"/>
                </a:lnTo>
                <a:lnTo>
                  <a:pt x="0" y="0"/>
                </a:lnTo>
                <a:lnTo>
                  <a:pt x="0" y="648068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98704" y="3883152"/>
            <a:ext cx="4988560" cy="1659889"/>
            <a:chOff x="298704" y="3883152"/>
            <a:chExt cx="4988560" cy="1659889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704" y="3883152"/>
              <a:ext cx="4988052" cy="1659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333" y="4052951"/>
              <a:ext cx="4658995" cy="13202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759" y="18288"/>
            <a:ext cx="7402195" cy="1009015"/>
            <a:chOff x="385759" y="18288"/>
            <a:chExt cx="7402195" cy="1009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59" y="278498"/>
              <a:ext cx="1646989" cy="3560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7087" y="18288"/>
              <a:ext cx="141731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6999" y="18288"/>
              <a:ext cx="3002279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871" y="18288"/>
              <a:ext cx="1648968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0695" y="18288"/>
              <a:ext cx="909827" cy="1008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115" y="18288"/>
              <a:ext cx="928116" cy="1008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823" y="18288"/>
              <a:ext cx="813816" cy="100888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7119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87290" algn="l"/>
                <a:tab pos="6246495" algn="l"/>
              </a:tabLst>
            </a:pPr>
            <a:r>
              <a:rPr sz="3600" dirty="0"/>
              <a:t>Addition</a:t>
            </a:r>
            <a:r>
              <a:rPr sz="3600" spc="30" dirty="0"/>
              <a:t> </a:t>
            </a:r>
            <a:r>
              <a:rPr sz="3600" dirty="0"/>
              <a:t>and </a:t>
            </a:r>
            <a:r>
              <a:rPr sz="3600" spc="-10" dirty="0"/>
              <a:t>Subtraction	</a:t>
            </a:r>
            <a:r>
              <a:rPr sz="3600" dirty="0"/>
              <a:t>x</a:t>
            </a:r>
            <a:r>
              <a:rPr sz="3600" spc="-5" dirty="0"/>
              <a:t> </a:t>
            </a:r>
            <a:r>
              <a:rPr sz="3600" dirty="0"/>
              <a:t>+</a:t>
            </a:r>
            <a:r>
              <a:rPr sz="3600" spc="-15" dirty="0"/>
              <a:t> </a:t>
            </a:r>
            <a:r>
              <a:rPr sz="3600" spc="-110" dirty="0"/>
              <a:t>y,	</a:t>
            </a:r>
            <a:r>
              <a:rPr sz="3600" dirty="0"/>
              <a:t>x</a:t>
            </a:r>
            <a:r>
              <a:rPr sz="3600" spc="-55" dirty="0"/>
              <a:t> </a:t>
            </a:r>
            <a:r>
              <a:rPr sz="3600" dirty="0"/>
              <a:t>−</a:t>
            </a:r>
            <a:r>
              <a:rPr sz="3600" spc="-50" dirty="0"/>
              <a:t> </a:t>
            </a:r>
            <a:r>
              <a:rPr sz="3600" dirty="0"/>
              <a:t>y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190296" y="927861"/>
            <a:ext cx="823975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7575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+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c(8,9,10)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#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error message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10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12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15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15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Warning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message: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longer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object</a:t>
            </a:r>
            <a:r>
              <a:rPr sz="2400" b="1" spc="-5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length</a:t>
            </a:r>
            <a:endParaRPr sz="2400">
              <a:latin typeface="Courier New"/>
              <a:cs typeface="Courier New"/>
            </a:endParaRPr>
          </a:p>
          <a:p>
            <a:pPr marL="560705" marR="508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is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not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a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multiple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of shorter object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length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in: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3,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5,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7)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+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c(8,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9,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10)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532" y="3573030"/>
            <a:ext cx="4401185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335"/>
              </a:spcBef>
              <a:tabLst>
                <a:tab pos="1169035" algn="l"/>
                <a:tab pos="2200910" algn="l"/>
                <a:tab pos="3404235" algn="l"/>
              </a:tabLst>
            </a:pPr>
            <a:r>
              <a:rPr sz="2950" spc="90" dirty="0">
                <a:latin typeface="Times New Roman"/>
                <a:cs typeface="Times New Roman"/>
              </a:rPr>
              <a:t>2</a:t>
            </a:r>
            <a:r>
              <a:rPr sz="2950" spc="-360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415" dirty="0">
                <a:latin typeface="Times New Roman"/>
                <a:cs typeface="Times New Roman"/>
              </a:rPr>
              <a:t> </a:t>
            </a:r>
            <a:r>
              <a:rPr sz="2950" spc="-85" dirty="0">
                <a:latin typeface="Times New Roman"/>
                <a:cs typeface="Times New Roman"/>
              </a:rPr>
              <a:t>8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3</a:t>
            </a:r>
            <a:r>
              <a:rPr sz="2950" spc="-455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370" dirty="0">
                <a:latin typeface="Times New Roman"/>
                <a:cs typeface="Times New Roman"/>
              </a:rPr>
              <a:t> </a:t>
            </a:r>
            <a:r>
              <a:rPr sz="2950" spc="-40" dirty="0">
                <a:latin typeface="Times New Roman"/>
                <a:cs typeface="Times New Roman"/>
              </a:rPr>
              <a:t>9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5</a:t>
            </a:r>
            <a:r>
              <a:rPr sz="2950" spc="-400" dirty="0">
                <a:latin typeface="Times New Roman"/>
                <a:cs typeface="Times New Roman"/>
              </a:rPr>
              <a:t> </a:t>
            </a:r>
            <a:r>
              <a:rPr sz="2950" spc="229" dirty="0">
                <a:latin typeface="Symbol"/>
                <a:cs typeface="Symbol"/>
              </a:rPr>
              <a:t></a:t>
            </a:r>
            <a:r>
              <a:rPr sz="2950" spc="10" dirty="0">
                <a:latin typeface="Times New Roman"/>
                <a:cs typeface="Times New Roman"/>
              </a:rPr>
              <a:t>1</a:t>
            </a:r>
            <a:r>
              <a:rPr sz="2950" spc="-40" dirty="0">
                <a:latin typeface="Times New Roman"/>
                <a:cs typeface="Times New Roman"/>
              </a:rPr>
              <a:t>0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90" dirty="0">
                <a:latin typeface="Times New Roman"/>
                <a:cs typeface="Times New Roman"/>
              </a:rPr>
              <a:t>7</a:t>
            </a:r>
            <a:r>
              <a:rPr sz="2950" spc="-310" dirty="0">
                <a:latin typeface="Times New Roman"/>
                <a:cs typeface="Times New Roman"/>
              </a:rPr>
              <a:t> </a:t>
            </a:r>
            <a:r>
              <a:rPr sz="2950" spc="100" dirty="0">
                <a:latin typeface="Symbol"/>
                <a:cs typeface="Symbol"/>
              </a:rPr>
              <a:t></a:t>
            </a:r>
            <a:r>
              <a:rPr sz="2950" spc="-425" dirty="0">
                <a:latin typeface="Times New Roman"/>
                <a:cs typeface="Times New Roman"/>
              </a:rPr>
              <a:t> </a:t>
            </a:r>
            <a:r>
              <a:rPr sz="2950" spc="90" dirty="0">
                <a:latin typeface="Times New Roman"/>
                <a:cs typeface="Times New Roman"/>
              </a:rPr>
              <a:t>8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4555235"/>
            <a:ext cx="9144000" cy="2089785"/>
            <a:chOff x="0" y="4555235"/>
            <a:chExt cx="9144000" cy="208978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555235"/>
              <a:ext cx="9144000" cy="20894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04" y="4747221"/>
              <a:ext cx="8946642" cy="170611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467" y="685408"/>
            <a:ext cx="5590196" cy="39265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96" y="1877181"/>
            <a:ext cx="9051290" cy="1646555"/>
            <a:chOff x="6096" y="1877181"/>
            <a:chExt cx="9051290" cy="16465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4621" y="1877181"/>
              <a:ext cx="3592266" cy="319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0124" y="2136647"/>
              <a:ext cx="1075944" cy="8991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" y="2624327"/>
              <a:ext cx="9051036" cy="8991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3070" y="514349"/>
            <a:ext cx="5633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Introduction</a:t>
            </a:r>
            <a:r>
              <a:rPr sz="4000" dirty="0"/>
              <a:t> </a:t>
            </a:r>
            <a:r>
              <a:rPr sz="4000" spc="-25" dirty="0"/>
              <a:t>to</a:t>
            </a:r>
            <a:r>
              <a:rPr sz="4000" spc="-20" dirty="0"/>
              <a:t> </a:t>
            </a:r>
            <a:r>
              <a:rPr sz="4000" spc="-5" dirty="0"/>
              <a:t>R</a:t>
            </a:r>
            <a:r>
              <a:rPr sz="4000" spc="-25" dirty="0"/>
              <a:t> </a:t>
            </a:r>
            <a:r>
              <a:rPr sz="4000" spc="-20" dirty="0"/>
              <a:t>Software</a:t>
            </a:r>
            <a:endParaRPr sz="40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2772" y="3837043"/>
            <a:ext cx="1013892" cy="2417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77567" y="4275955"/>
            <a:ext cx="5408930" cy="945515"/>
            <a:chOff x="1877567" y="4275955"/>
            <a:chExt cx="5408930" cy="94551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567" y="4275955"/>
              <a:ext cx="5408676" cy="2919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5583" y="4541519"/>
              <a:ext cx="2409444" cy="679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9644" y="4541519"/>
              <a:ext cx="3134868" cy="67970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45770" y="1739900"/>
            <a:ext cx="8543925" cy="326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Basics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Calculations</a:t>
            </a:r>
            <a:endParaRPr sz="32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::::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as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Calculator, </a:t>
            </a:r>
            <a:r>
              <a:rPr sz="3200" b="1" dirty="0">
                <a:latin typeface="Calibri"/>
                <a:cs typeface="Calibri"/>
              </a:rPr>
              <a:t>Built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Functions</a:t>
            </a:r>
            <a:r>
              <a:rPr sz="3200" b="1" spc="-5" dirty="0">
                <a:latin typeface="Calibri"/>
                <a:cs typeface="Calibri"/>
              </a:rPr>
              <a:t> and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Assignments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 marL="90170" algn="ctr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Shalabh</a:t>
            </a:r>
            <a:endParaRPr sz="2400">
              <a:latin typeface="Calibri"/>
              <a:cs typeface="Calibri"/>
            </a:endParaRPr>
          </a:p>
          <a:p>
            <a:pPr marL="87630" algn="ctr">
              <a:lnSpc>
                <a:spcPct val="100000"/>
              </a:lnSpc>
              <a:spcBef>
                <a:spcPts val="580"/>
              </a:spcBef>
              <a:tabLst>
                <a:tab pos="4373245" algn="l"/>
              </a:tabLst>
            </a:pP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Department</a:t>
            </a:r>
            <a:r>
              <a:rPr sz="2400" b="1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Mathematics</a:t>
            </a:r>
            <a:r>
              <a:rPr sz="2400" b="1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and	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Statistics</a:t>
            </a:r>
            <a:endParaRPr sz="2400">
              <a:latin typeface="Calibri"/>
              <a:cs typeface="Calibri"/>
            </a:endParaRPr>
          </a:p>
          <a:p>
            <a:pPr marL="90805" algn="ctr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Indian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Institute</a:t>
            </a:r>
            <a:r>
              <a:rPr sz="2400" b="1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Technology</a:t>
            </a:r>
            <a:r>
              <a:rPr sz="2400" b="1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Kanpur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856" y="356615"/>
            <a:ext cx="4226560" cy="1009015"/>
            <a:chOff x="371856" y="356615"/>
            <a:chExt cx="4226560" cy="1009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6" y="639652"/>
              <a:ext cx="1348739" cy="4062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6380" y="356615"/>
              <a:ext cx="2217420" cy="10088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391" y="356615"/>
              <a:ext cx="1461516" cy="10088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0200" y="461264"/>
            <a:ext cx="396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Integer</a:t>
            </a:r>
            <a:r>
              <a:rPr sz="3600" spc="-15" dirty="0"/>
              <a:t> </a:t>
            </a:r>
            <a:r>
              <a:rPr sz="3600" spc="-5" dirty="0"/>
              <a:t>Division</a:t>
            </a:r>
            <a:r>
              <a:rPr sz="3600" spc="-20" dirty="0"/>
              <a:t> </a:t>
            </a:r>
            <a:r>
              <a:rPr sz="3600" dirty="0"/>
              <a:t>%/%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02437" y="1207084"/>
            <a:ext cx="8194675" cy="182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02690" algn="l"/>
                <a:tab pos="2618740" algn="l"/>
                <a:tab pos="3935729" algn="l"/>
                <a:tab pos="4354830" algn="l"/>
                <a:tab pos="5377815" algn="l"/>
                <a:tab pos="6011545" algn="l"/>
                <a:tab pos="7564755" algn="l"/>
              </a:tabLst>
            </a:pP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I</a:t>
            </a:r>
            <a:r>
              <a:rPr sz="2800" b="1" spc="-35" dirty="0">
                <a:solidFill>
                  <a:srgbClr val="1500A7"/>
                </a:solidFill>
                <a:latin typeface="Calibri"/>
                <a:cs typeface="Calibri"/>
              </a:rPr>
              <a:t>n</a:t>
            </a:r>
            <a:r>
              <a:rPr sz="2800" b="1" spc="-45" dirty="0">
                <a:solidFill>
                  <a:srgbClr val="1500A7"/>
                </a:solidFill>
                <a:latin typeface="Calibri"/>
                <a:cs typeface="Calibri"/>
              </a:rPr>
              <a:t>t</a:t>
            </a:r>
            <a:r>
              <a:rPr sz="2800" b="1" spc="-10" dirty="0">
                <a:solidFill>
                  <a:srgbClr val="1500A7"/>
                </a:solidFill>
                <a:latin typeface="Calibri"/>
                <a:cs typeface="Calibri"/>
              </a:rPr>
              <a:t>e</a:t>
            </a:r>
            <a:r>
              <a:rPr sz="2800" b="1" spc="-30" dirty="0">
                <a:solidFill>
                  <a:srgbClr val="1500A7"/>
                </a:solidFill>
                <a:latin typeface="Calibri"/>
                <a:cs typeface="Calibri"/>
              </a:rPr>
              <a:t>g</a:t>
            </a:r>
            <a:r>
              <a:rPr sz="2800" b="1" spc="-10" dirty="0">
                <a:solidFill>
                  <a:srgbClr val="1500A7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1500A7"/>
                </a:solidFill>
                <a:latin typeface="Calibri"/>
                <a:cs typeface="Calibri"/>
              </a:rPr>
              <a:t>	</a:t>
            </a:r>
            <a:r>
              <a:rPr sz="2800" b="1" spc="5" dirty="0">
                <a:solidFill>
                  <a:srgbClr val="1500A7"/>
                </a:solidFill>
                <a:latin typeface="Calibri"/>
                <a:cs typeface="Calibri"/>
              </a:rPr>
              <a:t>D</a:t>
            </a: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ivisi</a:t>
            </a:r>
            <a:r>
              <a:rPr sz="2800" b="1" spc="-20" dirty="0">
                <a:solidFill>
                  <a:srgbClr val="1500A7"/>
                </a:solidFill>
                <a:latin typeface="Calibri"/>
                <a:cs typeface="Calibri"/>
              </a:rPr>
              <a:t>o</a:t>
            </a: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n:</a:t>
            </a:r>
            <a:r>
              <a:rPr sz="2800" b="1" dirty="0">
                <a:solidFill>
                  <a:srgbClr val="1500A7"/>
                </a:solidFill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spc="-10" dirty="0">
                <a:latin typeface="Calibri"/>
                <a:cs typeface="Calibri"/>
              </a:rPr>
              <a:t>vi</a:t>
            </a:r>
            <a:r>
              <a:rPr sz="2800" b="1" spc="-15" dirty="0">
                <a:latin typeface="Calibri"/>
                <a:cs typeface="Calibri"/>
              </a:rPr>
              <a:t>s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whic</a:t>
            </a:r>
            <a:r>
              <a:rPr sz="2800" b="1" spc="-5" dirty="0">
                <a:latin typeface="Calibri"/>
                <a:cs typeface="Calibri"/>
              </a:rPr>
              <a:t>h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f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actional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" dirty="0">
                <a:latin typeface="Calibri"/>
                <a:cs typeface="Calibri"/>
              </a:rPr>
              <a:t>part  </a:t>
            </a:r>
            <a:r>
              <a:rPr sz="2800" b="1" spc="-10" dirty="0">
                <a:latin typeface="Calibri"/>
                <a:cs typeface="Calibri"/>
              </a:rPr>
              <a:t>(remainder)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discarded</a:t>
            </a:r>
            <a:endParaRPr sz="2800">
              <a:latin typeface="Calibri"/>
              <a:cs typeface="Calibri"/>
            </a:endParaRPr>
          </a:p>
          <a:p>
            <a:pPr marL="104139" marR="4795520">
              <a:lnSpc>
                <a:spcPct val="100000"/>
              </a:lnSpc>
              <a:spcBef>
                <a:spcPts val="1685"/>
              </a:spcBef>
              <a:buChar char="&gt;"/>
              <a:tabLst>
                <a:tab pos="470534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 %/%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3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3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6700" y="4785338"/>
            <a:ext cx="5125720" cy="1548765"/>
            <a:chOff x="266700" y="4785338"/>
            <a:chExt cx="5125720" cy="154876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" y="4785338"/>
              <a:ext cx="5125212" cy="15484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165" y="4954092"/>
              <a:ext cx="4787392" cy="121121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5721" y="3645039"/>
            <a:ext cx="6551295" cy="64833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340"/>
              </a:spcBef>
              <a:tabLst>
                <a:tab pos="1719580" algn="l"/>
                <a:tab pos="3312160" algn="l"/>
                <a:tab pos="4909820" algn="l"/>
              </a:tabLst>
            </a:pPr>
            <a:r>
              <a:rPr sz="2950" spc="10" dirty="0">
                <a:latin typeface="Times New Roman"/>
                <a:cs typeface="Times New Roman"/>
              </a:rPr>
              <a:t>2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-35" dirty="0">
                <a:latin typeface="Times New Roman"/>
                <a:cs typeface="Times New Roman"/>
              </a:rPr>
              <a:t>2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3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-35" dirty="0">
                <a:latin typeface="Times New Roman"/>
                <a:cs typeface="Times New Roman"/>
              </a:rPr>
              <a:t>2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5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-35" dirty="0">
                <a:latin typeface="Times New Roman"/>
                <a:cs typeface="Times New Roman"/>
              </a:rPr>
              <a:t>2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7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95" dirty="0">
                <a:latin typeface="Times New Roman"/>
                <a:cs typeface="Times New Roman"/>
              </a:rPr>
              <a:t>2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856" y="356615"/>
            <a:ext cx="4226560" cy="1009015"/>
            <a:chOff x="371856" y="356615"/>
            <a:chExt cx="4226560" cy="1009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6" y="639652"/>
              <a:ext cx="1348739" cy="4062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6380" y="356615"/>
              <a:ext cx="2217420" cy="10088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391" y="356615"/>
              <a:ext cx="1461516" cy="10088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0200" y="461264"/>
            <a:ext cx="396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Integer</a:t>
            </a:r>
            <a:r>
              <a:rPr sz="3600" spc="-15" dirty="0"/>
              <a:t> </a:t>
            </a:r>
            <a:r>
              <a:rPr sz="3600" spc="-5" dirty="0"/>
              <a:t>Division</a:t>
            </a:r>
            <a:r>
              <a:rPr sz="3600" spc="-20" dirty="0"/>
              <a:t> </a:t>
            </a:r>
            <a:r>
              <a:rPr sz="3600" dirty="0"/>
              <a:t>%/%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02437" y="1207084"/>
            <a:ext cx="8194675" cy="182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02690" algn="l"/>
                <a:tab pos="2618740" algn="l"/>
                <a:tab pos="3935729" algn="l"/>
                <a:tab pos="4354830" algn="l"/>
                <a:tab pos="5377815" algn="l"/>
                <a:tab pos="6011545" algn="l"/>
                <a:tab pos="7564755" algn="l"/>
              </a:tabLst>
            </a:pP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I</a:t>
            </a:r>
            <a:r>
              <a:rPr sz="2800" b="1" spc="-35" dirty="0">
                <a:solidFill>
                  <a:srgbClr val="1500A7"/>
                </a:solidFill>
                <a:latin typeface="Calibri"/>
                <a:cs typeface="Calibri"/>
              </a:rPr>
              <a:t>n</a:t>
            </a:r>
            <a:r>
              <a:rPr sz="2800" b="1" spc="-45" dirty="0">
                <a:solidFill>
                  <a:srgbClr val="1500A7"/>
                </a:solidFill>
                <a:latin typeface="Calibri"/>
                <a:cs typeface="Calibri"/>
              </a:rPr>
              <a:t>t</a:t>
            </a:r>
            <a:r>
              <a:rPr sz="2800" b="1" spc="-10" dirty="0">
                <a:solidFill>
                  <a:srgbClr val="1500A7"/>
                </a:solidFill>
                <a:latin typeface="Calibri"/>
                <a:cs typeface="Calibri"/>
              </a:rPr>
              <a:t>e</a:t>
            </a:r>
            <a:r>
              <a:rPr sz="2800" b="1" spc="-30" dirty="0">
                <a:solidFill>
                  <a:srgbClr val="1500A7"/>
                </a:solidFill>
                <a:latin typeface="Calibri"/>
                <a:cs typeface="Calibri"/>
              </a:rPr>
              <a:t>g</a:t>
            </a:r>
            <a:r>
              <a:rPr sz="2800" b="1" spc="-10" dirty="0">
                <a:solidFill>
                  <a:srgbClr val="1500A7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1500A7"/>
                </a:solidFill>
                <a:latin typeface="Calibri"/>
                <a:cs typeface="Calibri"/>
              </a:rPr>
              <a:t>	</a:t>
            </a:r>
            <a:r>
              <a:rPr sz="2800" b="1" spc="5" dirty="0">
                <a:solidFill>
                  <a:srgbClr val="1500A7"/>
                </a:solidFill>
                <a:latin typeface="Calibri"/>
                <a:cs typeface="Calibri"/>
              </a:rPr>
              <a:t>D</a:t>
            </a: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ivisi</a:t>
            </a:r>
            <a:r>
              <a:rPr sz="2800" b="1" spc="-20" dirty="0">
                <a:solidFill>
                  <a:srgbClr val="1500A7"/>
                </a:solidFill>
                <a:latin typeface="Calibri"/>
                <a:cs typeface="Calibri"/>
              </a:rPr>
              <a:t>o</a:t>
            </a:r>
            <a:r>
              <a:rPr sz="2800" b="1" spc="-5" dirty="0">
                <a:solidFill>
                  <a:srgbClr val="1500A7"/>
                </a:solidFill>
                <a:latin typeface="Calibri"/>
                <a:cs typeface="Calibri"/>
              </a:rPr>
              <a:t>n:</a:t>
            </a:r>
            <a:r>
              <a:rPr sz="2800" b="1" dirty="0">
                <a:solidFill>
                  <a:srgbClr val="1500A7"/>
                </a:solidFill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spc="-10" dirty="0">
                <a:latin typeface="Calibri"/>
                <a:cs typeface="Calibri"/>
              </a:rPr>
              <a:t>vi</a:t>
            </a:r>
            <a:r>
              <a:rPr sz="2800" b="1" spc="-15" dirty="0">
                <a:latin typeface="Calibri"/>
                <a:cs typeface="Calibri"/>
              </a:rPr>
              <a:t>s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whic</a:t>
            </a:r>
            <a:r>
              <a:rPr sz="2800" b="1" spc="-5" dirty="0">
                <a:latin typeface="Calibri"/>
                <a:cs typeface="Calibri"/>
              </a:rPr>
              <a:t>h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f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actional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" dirty="0">
                <a:latin typeface="Calibri"/>
                <a:cs typeface="Calibri"/>
              </a:rPr>
              <a:t>part  </a:t>
            </a:r>
            <a:r>
              <a:rPr sz="2800" b="1" spc="-10" dirty="0">
                <a:latin typeface="Calibri"/>
                <a:cs typeface="Calibri"/>
              </a:rPr>
              <a:t>(remainder)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discarded</a:t>
            </a:r>
            <a:endParaRPr sz="2800">
              <a:latin typeface="Calibri"/>
              <a:cs typeface="Calibri"/>
            </a:endParaRPr>
          </a:p>
          <a:p>
            <a:pPr marL="104139" marR="3881120">
              <a:lnSpc>
                <a:spcPct val="100000"/>
              </a:lnSpc>
              <a:spcBef>
                <a:spcPts val="1685"/>
              </a:spcBef>
              <a:buChar char="&gt;"/>
              <a:tabLst>
                <a:tab pos="470534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 %/%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c(2,3)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449" y="3645027"/>
            <a:ext cx="6480810" cy="54292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85"/>
              </a:spcBef>
              <a:tabLst>
                <a:tab pos="1649095" algn="l"/>
                <a:tab pos="3228975" algn="l"/>
                <a:tab pos="4826635" algn="l"/>
              </a:tabLst>
            </a:pPr>
            <a:r>
              <a:rPr sz="2950" spc="10" dirty="0">
                <a:latin typeface="Times New Roman"/>
                <a:cs typeface="Times New Roman"/>
              </a:rPr>
              <a:t>2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-35" dirty="0">
                <a:latin typeface="Times New Roman"/>
                <a:cs typeface="Times New Roman"/>
              </a:rPr>
              <a:t>2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3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-130" dirty="0">
                <a:latin typeface="Times New Roman"/>
                <a:cs typeface="Times New Roman"/>
              </a:rPr>
              <a:t>3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5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-35" dirty="0">
                <a:latin typeface="Times New Roman"/>
                <a:cs typeface="Times New Roman"/>
              </a:rPr>
              <a:t>2</a:t>
            </a:r>
            <a:r>
              <a:rPr sz="2950" spc="45" dirty="0">
                <a:latin typeface="Times New Roman"/>
                <a:cs typeface="Times New Roman"/>
              </a:rPr>
              <a:t>,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7</a:t>
            </a:r>
            <a:r>
              <a:rPr sz="2950" spc="160" dirty="0">
                <a:latin typeface="Times New Roman"/>
                <a:cs typeface="Times New Roman"/>
              </a:rPr>
              <a:t>%</a:t>
            </a:r>
            <a:r>
              <a:rPr sz="2950" spc="-340" dirty="0">
                <a:latin typeface="Times New Roman"/>
                <a:cs typeface="Times New Roman"/>
              </a:rPr>
              <a:t> </a:t>
            </a:r>
            <a:r>
              <a:rPr sz="2950" spc="50" dirty="0">
                <a:latin typeface="Times New Roman"/>
                <a:cs typeface="Times New Roman"/>
              </a:rPr>
              <a:t>/</a:t>
            </a:r>
            <a:r>
              <a:rPr sz="2950" spc="-22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%</a:t>
            </a:r>
            <a:r>
              <a:rPr sz="2950" spc="95" dirty="0">
                <a:latin typeface="Times New Roman"/>
                <a:cs typeface="Times New Roman"/>
              </a:rPr>
              <a:t>3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0426" y="4898135"/>
            <a:ext cx="4825365" cy="1435735"/>
            <a:chOff x="280426" y="4898135"/>
            <a:chExt cx="4825365" cy="143573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26" y="4898135"/>
              <a:ext cx="4824966" cy="1435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020" y="5058917"/>
              <a:ext cx="4495546" cy="110638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211" y="176784"/>
            <a:ext cx="5773420" cy="899160"/>
            <a:chOff x="370211" y="176784"/>
            <a:chExt cx="5773420" cy="899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11" y="400432"/>
              <a:ext cx="2970513" cy="387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6955" y="176784"/>
              <a:ext cx="2359151" cy="899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2707" y="176784"/>
              <a:ext cx="1240536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0200" y="266141"/>
            <a:ext cx="5546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24730" algn="l"/>
              </a:tabLst>
            </a:pPr>
            <a:r>
              <a:rPr spc="-5" dirty="0"/>
              <a:t>Modul</a:t>
            </a:r>
            <a:r>
              <a:rPr dirty="0"/>
              <a:t>o</a:t>
            </a:r>
            <a:r>
              <a:rPr spc="-15" dirty="0"/>
              <a:t> </a:t>
            </a:r>
            <a:r>
              <a:rPr spc="-5" dirty="0"/>
              <a:t>Divis</a:t>
            </a:r>
            <a:r>
              <a:rPr spc="5" dirty="0"/>
              <a:t>i</a:t>
            </a:r>
            <a:r>
              <a:rPr dirty="0"/>
              <a:t>on</a:t>
            </a:r>
            <a:r>
              <a:rPr spc="-25" dirty="0"/>
              <a:t> </a:t>
            </a:r>
            <a:r>
              <a:rPr spc="-5" dirty="0"/>
              <a:t>(</a:t>
            </a:r>
            <a:r>
              <a:rPr dirty="0"/>
              <a:t>x</a:t>
            </a:r>
            <a:r>
              <a:rPr spc="5" dirty="0"/>
              <a:t> </a:t>
            </a:r>
            <a:r>
              <a:rPr spc="-5" dirty="0"/>
              <a:t>mo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y)	%%: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2437" y="991057"/>
            <a:ext cx="7387590" cy="17297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9390" marR="5080" indent="-145732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x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: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modulo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finds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remainder 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after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division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 one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number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by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another</a:t>
            </a:r>
            <a:endParaRPr sz="2800">
              <a:latin typeface="Calibri"/>
              <a:cs typeface="Calibri"/>
            </a:endParaRPr>
          </a:p>
          <a:p>
            <a:pPr marL="469900" indent="-366395">
              <a:lnSpc>
                <a:spcPct val="100000"/>
              </a:lnSpc>
              <a:spcBef>
                <a:spcPts val="940"/>
              </a:spcBef>
              <a:buChar char="&gt;"/>
              <a:tabLst>
                <a:tab pos="470534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%%</a:t>
            </a:r>
            <a:r>
              <a:rPr sz="2400" b="1" spc="-5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0</a:t>
            </a:r>
            <a:r>
              <a:rPr sz="2400" b="1" spc="-4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555" y="3290823"/>
            <a:ext cx="6049010" cy="54292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305"/>
              </a:spcBef>
              <a:tabLst>
                <a:tab pos="1618615" algn="l"/>
                <a:tab pos="2964815" algn="l"/>
                <a:tab pos="4316095" algn="l"/>
              </a:tabLst>
            </a:pPr>
            <a:r>
              <a:rPr sz="2950" spc="5" dirty="0">
                <a:latin typeface="Times New Roman"/>
                <a:cs typeface="Times New Roman"/>
              </a:rPr>
              <a:t>2%%2,	3%%2,	5%%2,	</a:t>
            </a:r>
            <a:r>
              <a:rPr sz="2950" spc="25" dirty="0">
                <a:latin typeface="Times New Roman"/>
                <a:cs typeface="Times New Roman"/>
              </a:rPr>
              <a:t>7%%2</a:t>
            </a:r>
            <a:endParaRPr sz="29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5112" y="4492721"/>
            <a:ext cx="5230495" cy="1553210"/>
            <a:chOff x="515112" y="4492721"/>
            <a:chExt cx="5230495" cy="15532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112" y="4492721"/>
              <a:ext cx="5230368" cy="15530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564" y="4653127"/>
              <a:ext cx="4893310" cy="122414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A3A8-2818-285B-1742-F1D54028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84" y="74968"/>
            <a:ext cx="6629216" cy="1477328"/>
          </a:xfrm>
        </p:spPr>
        <p:txBody>
          <a:bodyPr/>
          <a:lstStyle/>
          <a:p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4 - Statistical Analysis Using R</a:t>
            </a:r>
            <a:b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A6915-E33C-457E-3941-A32FDA986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379591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Summarization: Measures of Centre, Measures of Dispersion, Skewness and Kurtosis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Probability Distribution Using R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Hypothesis testing: t- Tests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Analysis of Variance: One-way ANOVA, Two-way ANOVA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 series data and their graphical representation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826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211" y="176784"/>
            <a:ext cx="5773420" cy="899160"/>
            <a:chOff x="370211" y="176784"/>
            <a:chExt cx="5773420" cy="899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11" y="400432"/>
              <a:ext cx="2970513" cy="3879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6955" y="176784"/>
              <a:ext cx="2359151" cy="899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2707" y="176784"/>
              <a:ext cx="1240536" cy="8991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0200" y="266141"/>
            <a:ext cx="5546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24730" algn="l"/>
              </a:tabLst>
            </a:pPr>
            <a:r>
              <a:rPr spc="-5" dirty="0"/>
              <a:t>Modul</a:t>
            </a:r>
            <a:r>
              <a:rPr dirty="0"/>
              <a:t>o</a:t>
            </a:r>
            <a:r>
              <a:rPr spc="-15" dirty="0"/>
              <a:t> </a:t>
            </a:r>
            <a:r>
              <a:rPr spc="-5" dirty="0"/>
              <a:t>Divis</a:t>
            </a:r>
            <a:r>
              <a:rPr spc="5" dirty="0"/>
              <a:t>i</a:t>
            </a:r>
            <a:r>
              <a:rPr dirty="0"/>
              <a:t>on</a:t>
            </a:r>
            <a:r>
              <a:rPr spc="-25" dirty="0"/>
              <a:t> </a:t>
            </a:r>
            <a:r>
              <a:rPr spc="-5" dirty="0"/>
              <a:t>(</a:t>
            </a:r>
            <a:r>
              <a:rPr dirty="0"/>
              <a:t>x</a:t>
            </a:r>
            <a:r>
              <a:rPr spc="5" dirty="0"/>
              <a:t> </a:t>
            </a:r>
            <a:r>
              <a:rPr spc="-5" dirty="0"/>
              <a:t>mo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y)	%%: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2437" y="991057"/>
            <a:ext cx="7387590" cy="19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9390" marR="5080" indent="-145732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x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: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modulo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operation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finds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remainder 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after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division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 one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number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by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another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Calibri"/>
              <a:cs typeface="Calibri"/>
            </a:endParaRPr>
          </a:p>
          <a:p>
            <a:pPr marL="469900" marR="3256915" indent="-365760">
              <a:lnSpc>
                <a:spcPct val="100000"/>
              </a:lnSpc>
              <a:spcBef>
                <a:spcPts val="5"/>
              </a:spcBef>
              <a:buChar char="&gt;"/>
              <a:tabLst>
                <a:tab pos="470534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c(2,3,5,7)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%% c(2,3)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0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0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555" y="3212973"/>
            <a:ext cx="5256530" cy="542925"/>
          </a:xfrm>
          <a:prstGeom prst="rect">
            <a:avLst/>
          </a:prstGeom>
          <a:ln w="25400">
            <a:solidFill>
              <a:srgbClr val="00AF5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285"/>
              </a:spcBef>
              <a:tabLst>
                <a:tab pos="1477010" algn="l"/>
                <a:tab pos="2809240" algn="l"/>
                <a:tab pos="4158615" algn="l"/>
              </a:tabLst>
            </a:pPr>
            <a:r>
              <a:rPr sz="2900" spc="30" dirty="0">
                <a:latin typeface="Times New Roman"/>
                <a:cs typeface="Times New Roman"/>
              </a:rPr>
              <a:t>2%%2,	</a:t>
            </a:r>
            <a:r>
              <a:rPr sz="2900" spc="10" dirty="0">
                <a:latin typeface="Times New Roman"/>
                <a:cs typeface="Times New Roman"/>
              </a:rPr>
              <a:t>3%%3,	</a:t>
            </a:r>
            <a:r>
              <a:rPr sz="2900" spc="30" dirty="0">
                <a:latin typeface="Times New Roman"/>
                <a:cs typeface="Times New Roman"/>
              </a:rPr>
              <a:t>5%%2,	</a:t>
            </a:r>
            <a:r>
              <a:rPr sz="2900" spc="55" dirty="0">
                <a:latin typeface="Times New Roman"/>
                <a:cs typeface="Times New Roman"/>
              </a:rPr>
              <a:t>7%%3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9962" y="4450079"/>
            <a:ext cx="5072380" cy="1595755"/>
            <a:chOff x="409962" y="4450079"/>
            <a:chExt cx="5072380" cy="15957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962" y="4450079"/>
              <a:ext cx="5071858" cy="1595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967" y="4619167"/>
              <a:ext cx="4733925" cy="12581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287629"/>
            <a:ext cx="2962656" cy="3469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2987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Maximum:</a:t>
            </a:r>
            <a:r>
              <a:rPr sz="3600" spc="-85" dirty="0"/>
              <a:t> </a:t>
            </a:r>
            <a:r>
              <a:rPr sz="3600" spc="-15" dirty="0"/>
              <a:t>max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2768" y="1049528"/>
            <a:ext cx="3860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max(1.2,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3.4,</a:t>
            </a:r>
            <a:r>
              <a:rPr sz="2400" b="1" spc="-5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-7.8)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0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3.4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768" y="5073777"/>
            <a:ext cx="47720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max(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c(1.2,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3.4, -7.8)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6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3.4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9240" y="1853194"/>
            <a:ext cx="4662170" cy="3147060"/>
            <a:chOff x="79240" y="1853194"/>
            <a:chExt cx="4662170" cy="31470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0" y="1853194"/>
              <a:ext cx="4661930" cy="3147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615" y="2022220"/>
              <a:ext cx="4323334" cy="28083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287629"/>
            <a:ext cx="2903220" cy="3469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2947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Minimum</a:t>
            </a:r>
            <a:r>
              <a:rPr sz="3600" spc="-35" dirty="0"/>
              <a:t> </a:t>
            </a:r>
            <a:r>
              <a:rPr sz="3600" dirty="0"/>
              <a:t>:</a:t>
            </a:r>
            <a:r>
              <a:rPr sz="3600" spc="-45" dirty="0"/>
              <a:t> </a:t>
            </a:r>
            <a:r>
              <a:rPr sz="3600" spc="-5" dirty="0"/>
              <a:t>min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2768" y="1060145"/>
            <a:ext cx="38608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min(1.2,</a:t>
            </a:r>
            <a:r>
              <a:rPr sz="2400" b="1" spc="-4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3.4,</a:t>
            </a:r>
            <a:r>
              <a:rPr sz="2400" b="1" spc="-6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-7.8)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-7.8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768" y="4719066"/>
            <a:ext cx="47720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min(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c(1.2,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3.4,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-7.8)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-7.8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8609" y="1900410"/>
            <a:ext cx="5181600" cy="2778760"/>
            <a:chOff x="228609" y="1900410"/>
            <a:chExt cx="5181600" cy="2778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9" y="1900410"/>
              <a:ext cx="5181584" cy="27782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912" y="2060828"/>
              <a:ext cx="4852670" cy="24483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651" y="278498"/>
            <a:ext cx="6298822" cy="3560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6315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Overview</a:t>
            </a:r>
            <a:r>
              <a:rPr sz="3600" spc="-45" dirty="0"/>
              <a:t> </a:t>
            </a:r>
            <a:r>
              <a:rPr sz="3600" spc="-15" dirty="0"/>
              <a:t>Over</a:t>
            </a:r>
            <a:r>
              <a:rPr sz="3600" spc="-30" dirty="0"/>
              <a:t> </a:t>
            </a:r>
            <a:r>
              <a:rPr sz="3600" dirty="0"/>
              <a:t>Further</a:t>
            </a:r>
            <a:r>
              <a:rPr sz="3600" spc="-25" dirty="0"/>
              <a:t> </a:t>
            </a:r>
            <a:r>
              <a:rPr sz="3600" dirty="0"/>
              <a:t>Functions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754" y="772665"/>
            <a:ext cx="8602983" cy="570433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0852" y="772413"/>
          <a:ext cx="8515349" cy="5615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abs()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Absolute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latin typeface="Calibri"/>
                          <a:cs typeface="Calibri"/>
                        </a:rPr>
                        <a:t>value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54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sqrt()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Square</a:t>
                      </a:r>
                      <a:r>
                        <a:rPr sz="2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root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round(),</a:t>
                      </a:r>
                      <a:r>
                        <a:rPr sz="2400" b="1" spc="-2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floor(), ceiling()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Rounding,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up</a:t>
                      </a:r>
                      <a:r>
                        <a:rPr sz="2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down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54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sum(),</a:t>
                      </a:r>
                      <a:r>
                        <a:rPr sz="2400" b="1" spc="-6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prod()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Sum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latin typeface="Calibri"/>
                          <a:cs typeface="Calibri"/>
                        </a:rPr>
                        <a:t>product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log(),</a:t>
                      </a:r>
                      <a:r>
                        <a:rPr sz="2400" b="1" spc="-5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log10(),</a:t>
                      </a:r>
                      <a:r>
                        <a:rPr sz="2400" b="1" spc="-6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log2()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Logarithms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54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exp()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Exponential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function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sin(),</a:t>
                      </a:r>
                      <a:r>
                        <a:rPr sz="2400" b="1" spc="-3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cos(),</a:t>
                      </a:r>
                      <a:r>
                        <a:rPr sz="2400" b="1" spc="-3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tan(),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asin(),</a:t>
                      </a:r>
                      <a:r>
                        <a:rPr sz="2400" b="1" spc="-6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acos(),</a:t>
                      </a:r>
                      <a:r>
                        <a:rPr sz="2400" b="1" spc="-6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atan()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15" dirty="0">
                          <a:latin typeface="Calibri"/>
                          <a:cs typeface="Calibri"/>
                        </a:rPr>
                        <a:t>Trigonometric</a:t>
                      </a:r>
                      <a:r>
                        <a:rPr sz="24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functions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sinh(),</a:t>
                      </a:r>
                      <a:r>
                        <a:rPr sz="2400" b="1" spc="-5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cosh(),</a:t>
                      </a:r>
                      <a:r>
                        <a:rPr sz="2400" b="1" spc="-5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tanh(),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asinh(),</a:t>
                      </a:r>
                      <a:r>
                        <a:rPr sz="2400" b="1" spc="-2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acosh(),</a:t>
                      </a:r>
                      <a:r>
                        <a:rPr sz="2400" b="1" spc="-1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atanh()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Hyperbolic</a:t>
                      </a:r>
                      <a:r>
                        <a:rPr sz="2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functions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278498"/>
            <a:ext cx="1787652" cy="429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181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</a:t>
            </a:r>
            <a:r>
              <a:rPr sz="3600" spc="-65" dirty="0"/>
              <a:t>x</a:t>
            </a:r>
            <a:r>
              <a:rPr sz="3600" dirty="0"/>
              <a:t>amples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2768" y="1060145"/>
            <a:ext cx="4043679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abs(-4)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abs(c(-1,-2,-3,4,5))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r>
              <a:rPr sz="2400" b="1" spc="-3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3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302" y="2973307"/>
            <a:ext cx="5108575" cy="2929255"/>
            <a:chOff x="82302" y="2973307"/>
            <a:chExt cx="5108575" cy="29292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02" y="2973307"/>
              <a:ext cx="5108434" cy="29291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510" y="3133559"/>
              <a:ext cx="4769485" cy="25996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278498"/>
            <a:ext cx="1787652" cy="429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181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</a:t>
            </a:r>
            <a:r>
              <a:rPr sz="3600" spc="-65" dirty="0"/>
              <a:t>x</a:t>
            </a:r>
            <a:r>
              <a:rPr sz="3600" dirty="0"/>
              <a:t>amples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2768" y="1060145"/>
            <a:ext cx="367728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sqrt(4)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sqrt(c(4,9,16,25)) </a:t>
            </a:r>
            <a:r>
              <a:rPr sz="2400" b="1" spc="-14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3</a:t>
            </a:r>
            <a:r>
              <a:rPr sz="2400" b="1" spc="-3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7553" y="3125706"/>
            <a:ext cx="4381500" cy="3107690"/>
            <a:chOff x="97553" y="3125706"/>
            <a:chExt cx="4381500" cy="31076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3" y="3125706"/>
              <a:ext cx="4381474" cy="31074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01" y="3284943"/>
              <a:ext cx="3866515" cy="25923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278498"/>
            <a:ext cx="1787652" cy="429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181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</a:t>
            </a:r>
            <a:r>
              <a:rPr sz="3600" spc="-65" dirty="0"/>
              <a:t>x</a:t>
            </a:r>
            <a:r>
              <a:rPr sz="3600" dirty="0"/>
              <a:t>amples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2768" y="833373"/>
            <a:ext cx="331152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325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sum(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c(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2,3,5,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7)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) 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17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1500A7"/>
              </a:buClr>
              <a:buFont typeface="Courier New"/>
              <a:buChar char="&gt;"/>
            </a:pP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500A7"/>
              </a:buClr>
              <a:buFont typeface="Courier New"/>
              <a:buChar char="&gt;"/>
            </a:pPr>
            <a:endParaRPr sz="235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prod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(c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(2,3,5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,7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))  [1]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210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1500A7"/>
              </a:buClr>
              <a:buFont typeface="Courier New"/>
              <a:buChar char="&gt;"/>
            </a:pP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500A7"/>
              </a:buClr>
              <a:buFont typeface="Courier New"/>
              <a:buChar char="&gt;"/>
            </a:pPr>
            <a:endParaRPr sz="2350">
              <a:latin typeface="Courier New"/>
              <a:cs typeface="Courier New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round(1.23)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Courier New"/>
              <a:cs typeface="Courier New"/>
            </a:endParaRPr>
          </a:p>
          <a:p>
            <a:pPr marL="378460" indent="-366395">
              <a:lnSpc>
                <a:spcPct val="100000"/>
              </a:lnSpc>
              <a:buChar char="&gt;"/>
              <a:tabLst>
                <a:tab pos="379095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round(1.83)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64635" y="460248"/>
            <a:ext cx="3058795" cy="4384675"/>
            <a:chOff x="3564635" y="460248"/>
            <a:chExt cx="3058795" cy="4384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1196" y="460248"/>
              <a:ext cx="3011451" cy="1517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1358" y="620649"/>
              <a:ext cx="2682875" cy="11885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4635" y="2013204"/>
              <a:ext cx="3058667" cy="1536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6786" y="2204859"/>
              <a:ext cx="2673858" cy="11521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7495" y="3525012"/>
              <a:ext cx="2459736" cy="1319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900" y="3717048"/>
              <a:ext cx="2075179" cy="93610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619500" y="4988052"/>
            <a:ext cx="2372995" cy="1490980"/>
            <a:chOff x="3619500" y="4988052"/>
            <a:chExt cx="2372995" cy="149098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4988052"/>
              <a:ext cx="2372867" cy="14904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901" y="5157190"/>
              <a:ext cx="2043429" cy="11521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572" y="316585"/>
            <a:ext cx="2418588" cy="4199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51003"/>
            <a:ext cx="2426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Ass</a:t>
            </a:r>
            <a:r>
              <a:rPr sz="3600" spc="5" dirty="0"/>
              <a:t>i</a:t>
            </a:r>
            <a:r>
              <a:rPr sz="3600" spc="-5" dirty="0"/>
              <a:t>gnme</a:t>
            </a:r>
            <a:r>
              <a:rPr sz="3600" spc="-40" dirty="0"/>
              <a:t>n</a:t>
            </a:r>
            <a:r>
              <a:rPr sz="3600" dirty="0"/>
              <a:t>ts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14680" y="1150365"/>
            <a:ext cx="5763895" cy="438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Assignments can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be made</a:t>
            </a:r>
            <a:r>
              <a:rPr sz="2400" b="1" dirty="0">
                <a:latin typeface="Arial"/>
                <a:cs typeface="Arial"/>
              </a:rPr>
              <a:t> in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two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"/>
              <a:cs typeface="Arial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x&lt;-6</a:t>
            </a:r>
            <a:endParaRPr sz="2400">
              <a:latin typeface="Courier New"/>
              <a:cs typeface="Courier New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6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6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/>
              <a:cs typeface="Courier New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mode(x)</a:t>
            </a:r>
            <a:endParaRPr sz="2400">
              <a:latin typeface="Courier New"/>
              <a:cs typeface="Courier New"/>
            </a:endParaRPr>
          </a:p>
          <a:p>
            <a:pPr marL="1109980" lvl="1" indent="-732155">
              <a:lnSpc>
                <a:spcPct val="100000"/>
              </a:lnSpc>
              <a:buAutoNum type="arabicPlain"/>
              <a:tabLst>
                <a:tab pos="1109980" algn="l"/>
                <a:tab pos="1110615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"numeric"</a:t>
            </a:r>
            <a:endParaRPr sz="24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1500A7"/>
              </a:buClr>
              <a:buFont typeface="Courier New"/>
              <a:buAutoNum type="arabicPlain"/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x=8</a:t>
            </a:r>
            <a:endParaRPr sz="2400">
              <a:latin typeface="Courier New"/>
              <a:cs typeface="Courier New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9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8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80" y="5877559"/>
            <a:ext cx="2766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mode(x)</a:t>
            </a:r>
            <a:endParaRPr sz="2400">
              <a:latin typeface="Courier New"/>
              <a:cs typeface="Courier New"/>
            </a:endParaRPr>
          </a:p>
          <a:p>
            <a:pPr marL="1109980" lvl="1" indent="-732155">
              <a:lnSpc>
                <a:spcPct val="100000"/>
              </a:lnSpc>
              <a:buAutoNum type="arabicPlain"/>
              <a:tabLst>
                <a:tab pos="1109980" algn="l"/>
                <a:tab pos="1110615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"numeric"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7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76955" y="1437131"/>
            <a:ext cx="2862580" cy="5420995"/>
            <a:chOff x="3076955" y="1437131"/>
            <a:chExt cx="2862580" cy="54209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6955" y="1437131"/>
              <a:ext cx="2862072" cy="54208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9487" y="1628853"/>
              <a:ext cx="2477897" cy="5184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610" y="237743"/>
            <a:ext cx="2417351" cy="420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342" y="73228"/>
            <a:ext cx="2427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Assignments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14680" y="898016"/>
            <a:ext cx="7472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An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assignment can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also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 </a:t>
            </a:r>
            <a:r>
              <a:rPr sz="2400" b="1" spc="-5" dirty="0">
                <a:latin typeface="Calibri"/>
                <a:cs typeface="Calibri"/>
              </a:rPr>
              <a:t>used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save</a:t>
            </a:r>
            <a:r>
              <a:rPr sz="2400" b="1" spc="-5" dirty="0">
                <a:latin typeface="Calibri"/>
                <a:cs typeface="Calibri"/>
              </a:rPr>
              <a:t> values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variables: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5630" y="1676521"/>
          <a:ext cx="3348352" cy="217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6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8591">
                <a:tc>
                  <a:txBody>
                    <a:bodyPr/>
                    <a:lstStyle/>
                    <a:p>
                      <a:pPr marL="396875" indent="-366395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48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c(1,2,3,4)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710">
                <a:tc>
                  <a:txBody>
                    <a:bodyPr/>
                    <a:lstStyle/>
                    <a:p>
                      <a:pPr marL="396875" indent="-366395">
                        <a:lnSpc>
                          <a:spcPct val="100000"/>
                        </a:lnSpc>
                        <a:spcBef>
                          <a:spcPts val="1120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x1^2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22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414">
                <a:tc>
                  <a:txBody>
                    <a:bodyPr/>
                    <a:lstStyle/>
                    <a:p>
                      <a:pPr marL="396875" indent="-365760">
                        <a:lnSpc>
                          <a:spcPct val="100000"/>
                        </a:lnSpc>
                        <a:spcBef>
                          <a:spcPts val="1120"/>
                        </a:spcBef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2400" b="1" spc="-7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4680" y="6385661"/>
            <a:ext cx="6847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ATTENTION: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5" dirty="0">
                <a:latin typeface="Calibri"/>
                <a:cs typeface="Calibri"/>
              </a:rPr>
              <a:t> case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sensitive</a:t>
            </a:r>
            <a:r>
              <a:rPr sz="2400" b="1" dirty="0">
                <a:latin typeface="Calibri"/>
                <a:cs typeface="Calibri"/>
              </a:rPr>
              <a:t> (X 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not</a:t>
            </a:r>
            <a:r>
              <a:rPr sz="2400" b="1" spc="-5" dirty="0">
                <a:latin typeface="Calibri"/>
                <a:cs typeface="Calibri"/>
              </a:rPr>
              <a:t> the</a:t>
            </a:r>
            <a:r>
              <a:rPr sz="2400" b="1" dirty="0">
                <a:latin typeface="Calibri"/>
                <a:cs typeface="Calibri"/>
              </a:rPr>
              <a:t> same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as</a:t>
            </a:r>
            <a:r>
              <a:rPr sz="2400" b="1" spc="-5" dirty="0">
                <a:latin typeface="Calibri"/>
                <a:cs typeface="Calibri"/>
              </a:rPr>
              <a:t> 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27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7680" y="3712464"/>
            <a:ext cx="4044950" cy="2906395"/>
            <a:chOff x="487680" y="3712464"/>
            <a:chExt cx="4044950" cy="29063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3712464"/>
              <a:ext cx="4044696" cy="29062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564" y="3908513"/>
              <a:ext cx="3456432" cy="2316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943" y="684812"/>
            <a:ext cx="5594768" cy="3985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301239" y="1878097"/>
            <a:ext cx="4467225" cy="1406525"/>
            <a:chOff x="2301239" y="1878097"/>
            <a:chExt cx="4467225" cy="1406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4723" y="1878097"/>
              <a:ext cx="3598164" cy="3253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0123" y="2136648"/>
              <a:ext cx="1080515" cy="6598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1239" y="2624328"/>
              <a:ext cx="4466844" cy="6598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3070" y="514349"/>
            <a:ext cx="5632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Introduction</a:t>
            </a:r>
            <a:r>
              <a:rPr sz="4000" spc="-15" dirty="0"/>
              <a:t> </a:t>
            </a:r>
            <a:r>
              <a:rPr sz="4000" spc="-25" dirty="0"/>
              <a:t>to</a:t>
            </a:r>
            <a:r>
              <a:rPr sz="4000" spc="-20" dirty="0"/>
              <a:t> </a:t>
            </a:r>
            <a:r>
              <a:rPr sz="4000" spc="-5" dirty="0"/>
              <a:t>R</a:t>
            </a:r>
            <a:r>
              <a:rPr sz="4000" spc="-25" dirty="0"/>
              <a:t> </a:t>
            </a:r>
            <a:r>
              <a:rPr sz="4000" spc="-20" dirty="0"/>
              <a:t>Software</a:t>
            </a:r>
            <a:endParaRPr sz="400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3195" y="3837963"/>
            <a:ext cx="1016075" cy="24305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77623" y="4276875"/>
            <a:ext cx="5410200" cy="764540"/>
            <a:chOff x="1877623" y="4276875"/>
            <a:chExt cx="5410200" cy="76454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623" y="4276875"/>
              <a:ext cx="5410093" cy="2935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5584" y="4541520"/>
              <a:ext cx="2410968" cy="4998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8120" y="4541520"/>
              <a:ext cx="3137916" cy="4998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45055" y="1739900"/>
            <a:ext cx="5431790" cy="326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9375" algn="ctr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Basics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Calculations</a:t>
            </a:r>
            <a:endParaRPr sz="3200">
              <a:latin typeface="Calibri"/>
              <a:cs typeface="Calibri"/>
            </a:endParaRPr>
          </a:p>
          <a:p>
            <a:pPr marR="76200" algn="ctr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::::</a:t>
            </a:r>
            <a:endParaRPr sz="3200">
              <a:latin typeface="Calibri"/>
              <a:cs typeface="Calibri"/>
            </a:endParaRPr>
          </a:p>
          <a:p>
            <a:pPr marR="79375" algn="ctr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Functions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Matrices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Shalabh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  <a:tabLst>
                <a:tab pos="4283710" algn="l"/>
              </a:tabLst>
            </a:pP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Department</a:t>
            </a:r>
            <a:r>
              <a:rPr sz="24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4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Mathematics</a:t>
            </a:r>
            <a:r>
              <a:rPr sz="2400" b="1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and	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Statistics</a:t>
            </a:r>
            <a:endParaRPr sz="24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Indian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Institute</a:t>
            </a:r>
            <a:r>
              <a:rPr sz="2400" b="1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Technology</a:t>
            </a:r>
            <a:r>
              <a:rPr sz="2400" b="1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Kanpur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3B1-629A-D844-FD3F-7E6044E5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84" y="74968"/>
            <a:ext cx="6553016" cy="1477328"/>
          </a:xfrm>
        </p:spPr>
        <p:txBody>
          <a:bodyPr/>
          <a:lstStyle/>
          <a:p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5 - Data Analytics Using R</a:t>
            </a:r>
            <a:b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F5C04-FD8D-1173-5BB6-7DBF0B1AC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3241913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Correlation Analysis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Simple Linear Regression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Multiple linear regression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Unsupervised Learning using k-means clustering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b="0" kern="1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Supervised Learning - Classification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6929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303826"/>
            <a:ext cx="1636776" cy="316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768" y="156463"/>
            <a:ext cx="16611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</a:t>
            </a:r>
            <a:r>
              <a:rPr spc="5" dirty="0"/>
              <a:t>o</a:t>
            </a:r>
            <a:r>
              <a:rPr dirty="0"/>
              <a:t>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768" y="850138"/>
            <a:ext cx="850963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Functions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are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bunch</a:t>
            </a:r>
            <a:r>
              <a:rPr sz="2400" b="1" dirty="0">
                <a:latin typeface="Calibri"/>
                <a:cs typeface="Calibri"/>
              </a:rPr>
              <a:t> of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commands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grouped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together</a:t>
            </a:r>
            <a:r>
              <a:rPr sz="2400" b="1" spc="-5" dirty="0">
                <a:latin typeface="Calibri"/>
                <a:cs typeface="Calibri"/>
              </a:rPr>
              <a:t> in</a:t>
            </a:r>
            <a:r>
              <a:rPr sz="2400" b="1" dirty="0">
                <a:latin typeface="Calibri"/>
                <a:cs typeface="Calibri"/>
              </a:rPr>
              <a:t> a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sensible</a:t>
            </a:r>
            <a:r>
              <a:rPr sz="2400" b="1" spc="-5" dirty="0">
                <a:latin typeface="Calibri"/>
                <a:cs typeface="Calibri"/>
              </a:rPr>
              <a:t> unit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3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Functions </a:t>
            </a:r>
            <a:r>
              <a:rPr sz="2400" b="1" spc="-25" dirty="0">
                <a:latin typeface="Calibri"/>
                <a:cs typeface="Calibri"/>
              </a:rPr>
              <a:t>take </a:t>
            </a:r>
            <a:r>
              <a:rPr sz="2400" b="1" spc="-5" dirty="0">
                <a:latin typeface="Calibri"/>
                <a:cs typeface="Calibri"/>
              </a:rPr>
              <a:t>input </a:t>
            </a:r>
            <a:r>
              <a:rPr sz="2400" b="1" spc="-10" dirty="0">
                <a:latin typeface="Calibri"/>
                <a:cs typeface="Calibri"/>
              </a:rPr>
              <a:t>arguments, </a:t>
            </a:r>
            <a:r>
              <a:rPr sz="2400" b="1" dirty="0">
                <a:latin typeface="Calibri"/>
                <a:cs typeface="Calibri"/>
              </a:rPr>
              <a:t>do </a:t>
            </a:r>
            <a:r>
              <a:rPr sz="2400" b="1" spc="-10" dirty="0">
                <a:latin typeface="Calibri"/>
                <a:cs typeface="Calibri"/>
              </a:rPr>
              <a:t>calculations </a:t>
            </a:r>
            <a:r>
              <a:rPr sz="2400" b="1" dirty="0">
                <a:latin typeface="Calibri"/>
                <a:cs typeface="Calibri"/>
              </a:rPr>
              <a:t>(or </a:t>
            </a:r>
            <a:r>
              <a:rPr sz="2400" b="1" spc="-20" dirty="0">
                <a:latin typeface="Calibri"/>
                <a:cs typeface="Calibri"/>
              </a:rPr>
              <a:t>make </a:t>
            </a:r>
            <a:r>
              <a:rPr sz="2400" b="1" dirty="0">
                <a:latin typeface="Calibri"/>
                <a:cs typeface="Calibri"/>
              </a:rPr>
              <a:t>some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graphics,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call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other</a:t>
            </a:r>
            <a:r>
              <a:rPr sz="2400" b="1" spc="5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functions)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produce</a:t>
            </a:r>
            <a:r>
              <a:rPr sz="2400" b="1" spc="5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some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output</a:t>
            </a:r>
            <a:r>
              <a:rPr sz="2400" b="1" spc="5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5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return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result</a:t>
            </a:r>
            <a:r>
              <a:rPr sz="2400" b="1" spc="-5" dirty="0">
                <a:latin typeface="Calibri"/>
                <a:cs typeface="Calibri"/>
              </a:rPr>
              <a:t> in</a:t>
            </a:r>
            <a:r>
              <a:rPr sz="2400" b="1" dirty="0">
                <a:latin typeface="Calibri"/>
                <a:cs typeface="Calibri"/>
              </a:rPr>
              <a:t> 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variable.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returned</a:t>
            </a:r>
            <a:r>
              <a:rPr sz="2400" b="1" spc="-5" dirty="0">
                <a:latin typeface="Calibri"/>
                <a:cs typeface="Calibri"/>
              </a:rPr>
              <a:t> variable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can be</a:t>
            </a:r>
            <a:r>
              <a:rPr sz="2400" b="1" dirty="0">
                <a:latin typeface="Calibri"/>
                <a:cs typeface="Calibri"/>
              </a:rPr>
              <a:t> a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complex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construct,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like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303826"/>
            <a:ext cx="1636776" cy="316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768" y="156463"/>
            <a:ext cx="16611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</a:t>
            </a:r>
            <a:r>
              <a:rPr spc="5" dirty="0"/>
              <a:t>o</a:t>
            </a:r>
            <a:r>
              <a:rPr dirty="0"/>
              <a:t>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768" y="850138"/>
            <a:ext cx="80194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Name</a:t>
            </a:r>
            <a:r>
              <a:rPr sz="2400" b="1" spc="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function(Argument1,</a:t>
            </a:r>
            <a:r>
              <a:rPr sz="2400" b="1" spc="1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Argument2,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...)</a:t>
            </a:r>
            <a:endParaRPr sz="24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655445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expression</a:t>
            </a:r>
            <a:endParaRPr sz="2400">
              <a:latin typeface="Courier New"/>
              <a:cs typeface="Courier New"/>
            </a:endParaRPr>
          </a:p>
          <a:p>
            <a:pPr marR="783590" algn="ctr">
              <a:lnSpc>
                <a:spcPct val="100000"/>
              </a:lnSpc>
              <a:spcBef>
                <a:spcPts val="130"/>
              </a:spcBef>
            </a:pPr>
            <a:r>
              <a:rPr sz="2400" b="1" dirty="0">
                <a:solidFill>
                  <a:srgbClr val="1500A7"/>
                </a:solidFill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where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alibri"/>
                <a:cs typeface="Calibri"/>
              </a:rPr>
              <a:t>expression</a:t>
            </a:r>
            <a:r>
              <a:rPr sz="2400" b="1" spc="-5" dirty="0">
                <a:solidFill>
                  <a:srgbClr val="1500A7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 single</a:t>
            </a:r>
            <a:r>
              <a:rPr sz="2400" b="1" spc="-5" dirty="0">
                <a:latin typeface="Calibri"/>
                <a:cs typeface="Calibri"/>
              </a:rPr>
              <a:t> command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group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commands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260604"/>
            <a:ext cx="7237730" cy="500380"/>
            <a:chOff x="228600" y="260604"/>
            <a:chExt cx="7237730" cy="500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434871"/>
              <a:ext cx="6167628" cy="2935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2971" y="260604"/>
              <a:ext cx="1213103" cy="4998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5478" y="327786"/>
            <a:ext cx="706628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Function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arguments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with description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default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Function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arguments</a:t>
            </a:r>
            <a:r>
              <a:rPr sz="2400" b="1" spc="-5" dirty="0">
                <a:latin typeface="Calibri"/>
                <a:cs typeface="Calibri"/>
              </a:rPr>
              <a:t> can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given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meaningful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name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3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Function</a:t>
            </a:r>
            <a:r>
              <a:rPr sz="2400" b="1" spc="-10" dirty="0">
                <a:latin typeface="Calibri"/>
                <a:cs typeface="Calibri"/>
              </a:rPr>
              <a:t> arguments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 </a:t>
            </a:r>
            <a:r>
              <a:rPr sz="2400" b="1" spc="-5" dirty="0">
                <a:latin typeface="Calibri"/>
                <a:cs typeface="Calibri"/>
              </a:rPr>
              <a:t>set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default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3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Functions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have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dirty="0">
                <a:latin typeface="Calibri"/>
                <a:cs typeface="Calibri"/>
              </a:rPr>
              <a:t> special</a:t>
            </a:r>
            <a:r>
              <a:rPr sz="2400" b="1" spc="-10" dirty="0">
                <a:latin typeface="Calibri"/>
                <a:cs typeface="Calibri"/>
              </a:rPr>
              <a:t> argument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85" dirty="0">
                <a:latin typeface="Calibri"/>
                <a:cs typeface="Calibri"/>
              </a:rPr>
              <a:t>’...’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274320"/>
            <a:ext cx="5084064" cy="4389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5120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6130" algn="l"/>
              </a:tabLst>
            </a:pPr>
            <a:r>
              <a:rPr sz="3600" dirty="0"/>
              <a:t>Functions	(Single</a:t>
            </a:r>
            <a:r>
              <a:rPr sz="3600" spc="-85" dirty="0"/>
              <a:t> </a:t>
            </a:r>
            <a:r>
              <a:rPr sz="3600" spc="-5" dirty="0"/>
              <a:t>variable)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14680" y="898016"/>
            <a:ext cx="6877050" cy="513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sign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alibri"/>
                <a:cs typeface="Calibri"/>
              </a:rPr>
              <a:t>&lt;−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10" dirty="0">
                <a:latin typeface="Calibri"/>
                <a:cs typeface="Calibri"/>
              </a:rPr>
              <a:t>furthermore </a:t>
            </a:r>
            <a:r>
              <a:rPr sz="2400" b="1" dirty="0">
                <a:latin typeface="Calibri"/>
                <a:cs typeface="Calibri"/>
              </a:rPr>
              <a:t>used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defining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functions: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Calibri"/>
              <a:cs typeface="Calibri"/>
            </a:endParaRPr>
          </a:p>
          <a:p>
            <a:pPr marL="378460" marR="3008630" indent="-3784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abc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function(x){</a:t>
            </a:r>
            <a:endParaRPr sz="2400">
              <a:latin typeface="Courier New"/>
              <a:cs typeface="Courier New"/>
            </a:endParaRPr>
          </a:p>
          <a:p>
            <a:pPr marR="1910714"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x^2</a:t>
            </a:r>
            <a:endParaRPr sz="2400">
              <a:latin typeface="Courier New"/>
              <a:cs typeface="Courier New"/>
            </a:endParaRPr>
          </a:p>
          <a:p>
            <a:pPr marR="1181735" algn="ctr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spcBef>
                <a:spcPts val="5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abc(3)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9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365760" marR="5393690" indent="-365760" algn="r">
              <a:lnSpc>
                <a:spcPct val="100000"/>
              </a:lnSpc>
              <a:spcBef>
                <a:spcPts val="5"/>
              </a:spcBef>
              <a:buChar char="&gt;"/>
              <a:tabLst>
                <a:tab pos="3657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c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(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6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R="5395595" algn="r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9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36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abc(-2)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6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04060" y="2660904"/>
            <a:ext cx="3479800" cy="4003675"/>
            <a:chOff x="2004060" y="2660904"/>
            <a:chExt cx="3479800" cy="4003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060" y="2660904"/>
              <a:ext cx="3479291" cy="4003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9513" y="2856636"/>
              <a:ext cx="3092577" cy="36156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344" y="274320"/>
            <a:ext cx="4826679" cy="4389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4861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Functions</a:t>
            </a:r>
            <a:r>
              <a:rPr sz="3600" spc="-50" dirty="0"/>
              <a:t> </a:t>
            </a:r>
            <a:r>
              <a:rPr sz="3600" spc="-30" dirty="0"/>
              <a:t>(Two</a:t>
            </a:r>
            <a:r>
              <a:rPr sz="3600" spc="-40" dirty="0"/>
              <a:t> </a:t>
            </a:r>
            <a:r>
              <a:rPr sz="3600" spc="-5" dirty="0"/>
              <a:t>variables)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14680" y="1247013"/>
            <a:ext cx="42265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abc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function(x,y){</a:t>
            </a:r>
            <a:endParaRPr sz="2400" dirty="0">
              <a:latin typeface="Courier New"/>
              <a:cs typeface="Courier New"/>
            </a:endParaRPr>
          </a:p>
          <a:p>
            <a:pPr marR="1283335" algn="r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x^2+y^2</a:t>
            </a:r>
            <a:endParaRPr sz="2400" dirty="0">
              <a:latin typeface="Courier New"/>
              <a:cs typeface="Courier New"/>
            </a:endParaRPr>
          </a:p>
          <a:p>
            <a:pPr marR="1283335" algn="r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}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 dirty="0">
              <a:latin typeface="Courier New"/>
              <a:cs typeface="Courier New"/>
            </a:endParaRPr>
          </a:p>
          <a:p>
            <a:pPr marL="378460" marR="237934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c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(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2,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3)  [1]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13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500A7"/>
              </a:buClr>
              <a:buFont typeface="Courier New"/>
              <a:buChar char="&gt;"/>
            </a:pPr>
            <a:endParaRPr sz="2500" dirty="0">
              <a:latin typeface="Courier New"/>
              <a:cs typeface="Courier New"/>
            </a:endParaRPr>
          </a:p>
          <a:p>
            <a:pPr marL="378460" marR="237934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c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(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3,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4)  [1]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25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500A7"/>
              </a:buClr>
              <a:buFont typeface="Courier New"/>
              <a:buChar char="&gt;"/>
            </a:pPr>
            <a:endParaRPr sz="2500" dirty="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abc(-2,-1)</a:t>
            </a:r>
            <a:endParaRPr sz="2400" dirty="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5</a:t>
            </a:r>
            <a:endParaRPr sz="2400" dirty="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83596" y="883912"/>
            <a:ext cx="4218940" cy="4730750"/>
            <a:chOff x="4483596" y="883912"/>
            <a:chExt cx="4218940" cy="4730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3596" y="883912"/>
              <a:ext cx="4218451" cy="4730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9850" y="1058799"/>
              <a:ext cx="3882644" cy="43864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431" y="18288"/>
            <a:ext cx="5655945" cy="741045"/>
            <a:chOff x="408431" y="18288"/>
            <a:chExt cx="5655945" cy="741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288035"/>
              <a:ext cx="1833372" cy="3520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479" y="18288"/>
              <a:ext cx="743712" cy="740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9320" y="18288"/>
              <a:ext cx="3884676" cy="74066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5388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Functions-</a:t>
            </a:r>
            <a:r>
              <a:rPr sz="3600" spc="-35" dirty="0"/>
              <a:t> </a:t>
            </a:r>
            <a:r>
              <a:rPr sz="3600" dirty="0"/>
              <a:t>Another</a:t>
            </a:r>
            <a:r>
              <a:rPr sz="3600" spc="-20" dirty="0"/>
              <a:t> example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214680" y="1247013"/>
            <a:ext cx="532066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1452245" indent="-378460">
              <a:lnSpc>
                <a:spcPct val="100000"/>
              </a:lnSpc>
              <a:spcBef>
                <a:spcPts val="100"/>
              </a:spcBef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abc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2400" b="1" spc="-4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function(x){</a:t>
            </a:r>
            <a:endParaRPr sz="2400">
              <a:latin typeface="Courier New"/>
              <a:cs typeface="Courier New"/>
            </a:endParaRPr>
          </a:p>
          <a:p>
            <a:pPr marL="1459865" algn="ctr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sin(x)^2+cos(x)^2</a:t>
            </a:r>
            <a:r>
              <a:rPr sz="2400" b="1" spc="-3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+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endParaRPr sz="2400">
              <a:latin typeface="Courier New"/>
              <a:cs typeface="Courier New"/>
            </a:endParaRPr>
          </a:p>
          <a:p>
            <a:pPr marL="366395" algn="ctr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abc(8)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9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9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/>
              <a:cs typeface="Courier New"/>
            </a:endParaRPr>
          </a:p>
          <a:p>
            <a:pPr marL="12065" marR="347345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ab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c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(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89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9) 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900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500A7"/>
              </a:buClr>
              <a:buFont typeface="Courier New"/>
              <a:buChar char="&gt;"/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abc(-2)</a:t>
            </a:r>
            <a:endParaRPr sz="2400">
              <a:latin typeface="Courier New"/>
              <a:cs typeface="Courier New"/>
            </a:endParaRPr>
          </a:p>
          <a:p>
            <a:pPr marR="3459479" algn="ctr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6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-1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86590" y="2423167"/>
            <a:ext cx="5163820" cy="4272280"/>
            <a:chOff x="2386590" y="2423167"/>
            <a:chExt cx="5163820" cy="42722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6590" y="2423167"/>
              <a:ext cx="5163298" cy="4271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082" y="2597238"/>
              <a:ext cx="4819269" cy="392811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995" y="122682"/>
            <a:ext cx="1289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</a:t>
            </a:r>
            <a:r>
              <a:rPr sz="3600" spc="-40" dirty="0"/>
              <a:t>a</a:t>
            </a:r>
            <a:r>
              <a:rPr sz="3600" dirty="0"/>
              <a:t>trix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63880" y="1024509"/>
            <a:ext cx="8700770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Matrices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are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important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objects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 </a:t>
            </a:r>
            <a:r>
              <a:rPr sz="2400" b="1" spc="-20" dirty="0">
                <a:latin typeface="Calibri"/>
                <a:cs typeface="Calibri"/>
              </a:rPr>
              <a:t>any</a:t>
            </a:r>
            <a:r>
              <a:rPr sz="2400" b="1" spc="-5" dirty="0">
                <a:latin typeface="Calibri"/>
                <a:cs typeface="Calibri"/>
              </a:rPr>
              <a:t> calculation.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matrix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</a:t>
            </a:r>
            <a:r>
              <a:rPr sz="2400" b="1" dirty="0">
                <a:latin typeface="Calibri"/>
                <a:cs typeface="Calibri"/>
              </a:rPr>
              <a:t> a </a:t>
            </a:r>
            <a:r>
              <a:rPr sz="2400" b="1" spc="-10" dirty="0">
                <a:latin typeface="Calibri"/>
                <a:cs typeface="Calibri"/>
              </a:rPr>
              <a:t>rectangular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array </a:t>
            </a:r>
            <a:r>
              <a:rPr sz="2400" b="1" spc="-5" dirty="0">
                <a:latin typeface="Calibri"/>
                <a:cs typeface="Calibri"/>
              </a:rPr>
              <a:t>with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p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rows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n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columns.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An</a:t>
            </a:r>
            <a:r>
              <a:rPr sz="2400" b="1" spc="1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element</a:t>
            </a:r>
            <a:r>
              <a:rPr sz="2400" b="1" spc="1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</a:t>
            </a:r>
            <a:r>
              <a:rPr sz="2400" b="1" spc="1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16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-th</a:t>
            </a:r>
            <a:r>
              <a:rPr sz="2400" b="1" spc="1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row</a:t>
            </a:r>
            <a:r>
              <a:rPr sz="2400" b="1" spc="1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14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j</a:t>
            </a:r>
            <a:r>
              <a:rPr sz="2400" b="1" spc="-5" dirty="0">
                <a:latin typeface="Calibri"/>
                <a:cs typeface="Calibri"/>
              </a:rPr>
              <a:t>-th</a:t>
            </a:r>
            <a:r>
              <a:rPr sz="2400" b="1" spc="16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column</a:t>
            </a:r>
            <a:r>
              <a:rPr sz="2400" b="1" spc="1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</a:t>
            </a:r>
            <a:r>
              <a:rPr sz="2400" b="1" spc="1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denoted</a:t>
            </a:r>
            <a:r>
              <a:rPr sz="2400" b="1" spc="1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by</a:t>
            </a:r>
            <a:r>
              <a:rPr sz="2400" b="1" spc="17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X</a:t>
            </a:r>
            <a:r>
              <a:rPr sz="2400" b="1" i="1" spc="-7" baseline="-20833" dirty="0">
                <a:latin typeface="Calibri"/>
                <a:cs typeface="Calibri"/>
              </a:rPr>
              <a:t>ij</a:t>
            </a:r>
            <a:r>
              <a:rPr sz="2400" b="1" i="1" spc="502" baseline="-20833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(book</a:t>
            </a:r>
            <a:endParaRPr sz="24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440"/>
              </a:spcBef>
            </a:pPr>
            <a:r>
              <a:rPr sz="2400" b="1" spc="-10" dirty="0">
                <a:latin typeface="Calibri"/>
                <a:cs typeface="Calibri"/>
              </a:rPr>
              <a:t>version)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X</a:t>
            </a:r>
            <a:r>
              <a:rPr sz="2400" b="1" spc="-5" dirty="0">
                <a:latin typeface="Calibri"/>
                <a:cs typeface="Calibri"/>
              </a:rPr>
              <a:t>[</a:t>
            </a:r>
            <a:r>
              <a:rPr sz="2400" b="1" i="1" spc="-5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j</a:t>
            </a:r>
            <a:r>
              <a:rPr sz="2400" b="1" spc="-5" dirty="0">
                <a:latin typeface="Calibri"/>
                <a:cs typeface="Calibri"/>
              </a:rPr>
              <a:t>] </a:t>
            </a:r>
            <a:r>
              <a:rPr sz="2400" b="1" spc="-10" dirty="0">
                <a:latin typeface="Calibri"/>
                <a:cs typeface="Calibri"/>
              </a:rPr>
              <a:t>("program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version"),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i </a:t>
            </a:r>
            <a:r>
              <a:rPr sz="2400" b="1" dirty="0">
                <a:latin typeface="Calibri"/>
                <a:cs typeface="Calibri"/>
              </a:rPr>
              <a:t>= </a:t>
            </a:r>
            <a:r>
              <a:rPr sz="2400" b="1" spc="-5" dirty="0">
                <a:latin typeface="Calibri"/>
                <a:cs typeface="Calibri"/>
              </a:rPr>
              <a:t>1,2,...,</a:t>
            </a:r>
            <a:r>
              <a:rPr sz="2400" b="1" i="1" spc="-5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j </a:t>
            </a:r>
            <a:r>
              <a:rPr sz="2400" b="1" dirty="0">
                <a:latin typeface="Calibri"/>
                <a:cs typeface="Calibri"/>
              </a:rPr>
              <a:t>= </a:t>
            </a:r>
            <a:r>
              <a:rPr sz="2400" b="1" spc="-5" dirty="0">
                <a:latin typeface="Calibri"/>
                <a:cs typeface="Calibri"/>
              </a:rPr>
              <a:t>1,2,...,</a:t>
            </a:r>
            <a:r>
              <a:rPr sz="2400" b="1" i="1" spc="-5" dirty="0">
                <a:latin typeface="Calibri"/>
                <a:cs typeface="Calibri"/>
              </a:rPr>
              <a:t>p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Calibri"/>
              <a:cs typeface="Calibri"/>
            </a:endParaRPr>
          </a:p>
          <a:p>
            <a:pPr marL="63500" marR="53975" algn="just">
              <a:lnSpc>
                <a:spcPct val="149800"/>
              </a:lnSpc>
            </a:pPr>
            <a:r>
              <a:rPr sz="2400" b="1" spc="-5" dirty="0">
                <a:latin typeface="Calibri"/>
                <a:cs typeface="Calibri"/>
              </a:rPr>
              <a:t>An </a:t>
            </a:r>
            <a:r>
              <a:rPr sz="2400" b="1" spc="-10" dirty="0">
                <a:latin typeface="Calibri"/>
                <a:cs typeface="Calibri"/>
              </a:rPr>
              <a:t>element </a:t>
            </a:r>
            <a:r>
              <a:rPr sz="2400" b="1" dirty="0">
                <a:latin typeface="Calibri"/>
                <a:cs typeface="Calibri"/>
              </a:rPr>
              <a:t>of a </a:t>
            </a:r>
            <a:r>
              <a:rPr sz="2400" b="1" spc="-5" dirty="0">
                <a:latin typeface="Calibri"/>
                <a:cs typeface="Calibri"/>
              </a:rPr>
              <a:t>matrix can </a:t>
            </a:r>
            <a:r>
              <a:rPr sz="2400" b="1" dirty="0">
                <a:latin typeface="Calibri"/>
                <a:cs typeface="Calibri"/>
              </a:rPr>
              <a:t>also </a:t>
            </a:r>
            <a:r>
              <a:rPr sz="2400" b="1" spc="-5" dirty="0">
                <a:latin typeface="Calibri"/>
                <a:cs typeface="Calibri"/>
              </a:rPr>
              <a:t>be </a:t>
            </a:r>
            <a:r>
              <a:rPr sz="2400" b="1" dirty="0">
                <a:latin typeface="Calibri"/>
                <a:cs typeface="Calibri"/>
              </a:rPr>
              <a:t>an object, </a:t>
            </a:r>
            <a:r>
              <a:rPr sz="2400" b="1" spc="-15" dirty="0">
                <a:latin typeface="Calibri"/>
                <a:cs typeface="Calibri"/>
              </a:rPr>
              <a:t>for example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string.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However, </a:t>
            </a:r>
            <a:r>
              <a:rPr sz="2400" b="1" spc="-5" dirty="0">
                <a:latin typeface="Calibri"/>
                <a:cs typeface="Calibri"/>
              </a:rPr>
              <a:t>in mathematics, </a:t>
            </a:r>
            <a:r>
              <a:rPr sz="2400" b="1" spc="-15" dirty="0">
                <a:latin typeface="Calibri"/>
                <a:cs typeface="Calibri"/>
              </a:rPr>
              <a:t>we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5" dirty="0">
                <a:latin typeface="Calibri"/>
                <a:cs typeface="Calibri"/>
              </a:rPr>
              <a:t>mostly </a:t>
            </a:r>
            <a:r>
              <a:rPr sz="2400" b="1" spc="-20" dirty="0">
                <a:latin typeface="Calibri"/>
                <a:cs typeface="Calibri"/>
              </a:rPr>
              <a:t>interested </a:t>
            </a:r>
            <a:r>
              <a:rPr sz="2400" b="1" spc="-5" dirty="0">
                <a:latin typeface="Calibri"/>
                <a:cs typeface="Calibri"/>
              </a:rPr>
              <a:t>in numerical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matrices,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whose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elements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are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generally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real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680" y="73533"/>
            <a:ext cx="8378825" cy="212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R, 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4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×</a:t>
            </a:r>
            <a:r>
              <a:rPr sz="2400" b="1" spc="-5" dirty="0">
                <a:latin typeface="Calibri"/>
                <a:cs typeface="Calibri"/>
              </a:rPr>
              <a:t> 2-matrix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X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can be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created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with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following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command:</a:t>
            </a:r>
            <a:endParaRPr sz="24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spcBef>
                <a:spcPts val="2150"/>
              </a:spcBef>
              <a:buChar char="&gt;"/>
              <a:tabLst>
                <a:tab pos="378460" algn="l"/>
              </a:tabLst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 &lt;-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matrix(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nrow=4, ncol=2,</a:t>
            </a:r>
            <a:endParaRPr sz="2400">
              <a:latin typeface="Courier New"/>
              <a:cs typeface="Courier New"/>
            </a:endParaRPr>
          </a:p>
          <a:p>
            <a:pPr marL="3801745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data=c(1,2,3,4,5,6,7,8)</a:t>
            </a:r>
            <a:r>
              <a:rPr sz="2400" b="1" spc="-3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endParaRPr sz="2400">
              <a:latin typeface="Courier New"/>
              <a:cs typeface="Courier New"/>
            </a:endParaRPr>
          </a:p>
          <a:p>
            <a:pPr marL="1109980">
              <a:lnSpc>
                <a:spcPct val="100000"/>
              </a:lnSpc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[,1]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[,2]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680" y="2175764"/>
            <a:ext cx="7569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[1,]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[2,]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[3,]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[4,]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5002" y="2175764"/>
            <a:ext cx="2089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3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9373" y="2175764"/>
            <a:ext cx="2089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6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7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8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668267"/>
            <a:ext cx="8915400" cy="3049905"/>
            <a:chOff x="0" y="3668267"/>
            <a:chExt cx="8915400" cy="30499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68267"/>
              <a:ext cx="8915400" cy="3049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514" y="3861015"/>
              <a:ext cx="8544179" cy="26643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680" y="73533"/>
            <a:ext cx="85629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b="1" spc="-45" dirty="0">
                <a:latin typeface="Calibri"/>
                <a:cs typeface="Calibri"/>
              </a:rPr>
              <a:t>We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see:</a:t>
            </a:r>
            <a:endParaRPr sz="2400">
              <a:latin typeface="Calibri"/>
              <a:cs typeface="Calibri"/>
            </a:endParaRPr>
          </a:p>
          <a:p>
            <a:pPr marL="12700" marR="680085">
              <a:lnSpc>
                <a:spcPts val="2880"/>
              </a:lnSpc>
              <a:spcBef>
                <a:spcPts val="50"/>
              </a:spcBef>
            </a:pPr>
            <a:r>
              <a:rPr sz="2400" b="1" spc="-5" dirty="0">
                <a:latin typeface="Calibri"/>
                <a:cs typeface="Calibri"/>
              </a:rPr>
              <a:t>Th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ame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nro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w</a:t>
            </a:r>
            <a:r>
              <a:rPr sz="2400" b="1" spc="-37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fi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 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he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ow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mbe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a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trix. 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parameter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ncol </a:t>
            </a:r>
            <a:r>
              <a:rPr sz="2400" b="1" spc="-10" dirty="0">
                <a:latin typeface="Calibri"/>
                <a:cs typeface="Calibri"/>
              </a:rPr>
              <a:t>defines </a:t>
            </a:r>
            <a:r>
              <a:rPr sz="2400" b="1" spc="-5" dirty="0">
                <a:latin typeface="Calibri"/>
                <a:cs typeface="Calibri"/>
              </a:rPr>
              <a:t>the column number </a:t>
            </a:r>
            <a:r>
              <a:rPr sz="2400" b="1" dirty="0">
                <a:latin typeface="Calibri"/>
                <a:cs typeface="Calibri"/>
              </a:rPr>
              <a:t>of a </a:t>
            </a:r>
            <a:r>
              <a:rPr sz="2400" b="1" spc="-5" dirty="0">
                <a:latin typeface="Calibri"/>
                <a:cs typeface="Calibri"/>
              </a:rPr>
              <a:t>matrix.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ame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dat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a</a:t>
            </a:r>
            <a:r>
              <a:rPr sz="2400" b="1" spc="-9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alibri"/>
                <a:cs typeface="Calibri"/>
              </a:rPr>
              <a:t>as</a:t>
            </a:r>
            <a:r>
              <a:rPr sz="2400" b="1" spc="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igns specified </a:t>
            </a:r>
            <a:r>
              <a:rPr sz="2400" b="1" spc="-30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alues 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o t</a:t>
            </a:r>
            <a:r>
              <a:rPr sz="2400" b="1" spc="-10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trix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elements.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180204" algn="l"/>
              </a:tabLst>
            </a:pP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values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from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parameters	</a:t>
            </a:r>
            <a:r>
              <a:rPr sz="2400" b="1" spc="-10" dirty="0">
                <a:latin typeface="Calibri"/>
                <a:cs typeface="Calibri"/>
              </a:rPr>
              <a:t>are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written</a:t>
            </a:r>
            <a:r>
              <a:rPr sz="2400" b="1" spc="-5" dirty="0">
                <a:latin typeface="Calibri"/>
                <a:cs typeface="Calibri"/>
              </a:rPr>
              <a:t> column-wise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matrix.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5897" y="2481827"/>
          <a:ext cx="2804160" cy="2174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280">
                <a:tc>
                  <a:txBody>
                    <a:bodyPr/>
                    <a:lstStyle/>
                    <a:p>
                      <a:pPr marL="396875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[,1]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[,2]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5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[2,]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19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[3,]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52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[4,]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4947" y="4652924"/>
            <a:ext cx="7566025" cy="147955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6272530" algn="l"/>
              </a:tabLst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an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single </a:t>
            </a:r>
            <a:r>
              <a:rPr sz="2400" b="1" spc="-5" dirty="0">
                <a:latin typeface="Calibri"/>
                <a:cs typeface="Calibri"/>
              </a:rPr>
              <a:t>ele</a:t>
            </a:r>
            <a:r>
              <a:rPr sz="2400" b="1" spc="5" dirty="0">
                <a:latin typeface="Calibri"/>
                <a:cs typeface="Calibri"/>
              </a:rPr>
              <a:t>m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2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 </a:t>
            </a:r>
            <a:r>
              <a:rPr sz="2400" b="1" spc="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trix </a:t>
            </a:r>
            <a:r>
              <a:rPr sz="2400" b="1" spc="-5" dirty="0">
                <a:latin typeface="Calibri"/>
                <a:cs typeface="Calibri"/>
              </a:rPr>
              <a:t>wi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h	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x[i,j]</a:t>
            </a:r>
            <a:r>
              <a:rPr sz="2400" b="1" dirty="0">
                <a:latin typeface="Courier New"/>
                <a:cs typeface="Courier New"/>
              </a:rPr>
              <a:t>:</a:t>
            </a:r>
            <a:endParaRPr sz="2400">
              <a:latin typeface="Courier New"/>
              <a:cs typeface="Courier New"/>
            </a:endParaRPr>
          </a:p>
          <a:p>
            <a:pPr marL="378460" indent="-366395">
              <a:lnSpc>
                <a:spcPct val="100000"/>
              </a:lnSpc>
              <a:spcBef>
                <a:spcPts val="1405"/>
              </a:spcBef>
              <a:buChar char="&gt;"/>
              <a:tabLst>
                <a:tab pos="379095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x[3,2]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7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13660" y="5108446"/>
            <a:ext cx="1952625" cy="1626235"/>
            <a:chOff x="2613660" y="5108446"/>
            <a:chExt cx="1952625" cy="16262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3660" y="5108446"/>
              <a:ext cx="1952243" cy="1626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907" y="5307215"/>
              <a:ext cx="1561465" cy="12346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5630" y="442970"/>
          <a:ext cx="2804160" cy="217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280">
                <a:tc>
                  <a:txBody>
                    <a:bodyPr/>
                    <a:lstStyle/>
                    <a:p>
                      <a:pPr marL="396875" indent="-365760">
                        <a:lnSpc>
                          <a:spcPts val="248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[,1]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[,2]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23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3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[2,]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19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[3,]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52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[4,]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14680" y="2944748"/>
            <a:ext cx="7497445" cy="148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One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access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single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element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matrix with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x[i,j]</a:t>
            </a:r>
            <a:r>
              <a:rPr sz="2400" b="1" spc="-5" dirty="0">
                <a:latin typeface="Courier New"/>
                <a:cs typeface="Courier New"/>
              </a:rPr>
              <a:t>: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x[3,2]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[1]</a:t>
            </a:r>
            <a:r>
              <a:rPr sz="2400" b="1" spc="-7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7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16" y="4628366"/>
            <a:ext cx="2005964" cy="1562735"/>
            <a:chOff x="91416" y="4628366"/>
            <a:chExt cx="2005964" cy="1562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16" y="4628366"/>
              <a:ext cx="2005624" cy="15621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340" y="4802974"/>
              <a:ext cx="1671193" cy="12183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F0C6-60A7-4337-2359-3A82AA62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84" y="74968"/>
            <a:ext cx="4079875" cy="984885"/>
          </a:xfrm>
        </p:spPr>
        <p:txBody>
          <a:bodyPr/>
          <a:lstStyle/>
          <a:p>
            <a:r>
              <a:rPr lang="en-IN" sz="3200" dirty="0">
                <a:solidFill>
                  <a:srgbClr val="C00000"/>
                </a:solidFill>
                <a:ea typeface="+mj-ea"/>
              </a:rPr>
              <a:t>Module 1 -R basics</a:t>
            </a:r>
            <a:br>
              <a:rPr lang="en-IN" sz="3200" dirty="0">
                <a:solidFill>
                  <a:srgbClr val="C00000"/>
                </a:solidFill>
                <a:ea typeface="+mj-ea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3F76B-39AA-8C09-2020-D4D3920DD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568" y="1234694"/>
            <a:ext cx="8096262" cy="4349909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 to R: R console, Packages, Libraries, and Workspace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Types: Variables, and Strings, Modifying data types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structures in R: Vectors, Factors, Vector operations, Arrays, Matrices, Lists, and Data frames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Programming fundamentals: Conditions and loops, Functions in R, Objects and Classes, Debugging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523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6334" y="346075"/>
            <a:ext cx="8364855" cy="147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case,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has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entered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row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wise,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then </a:t>
            </a:r>
            <a:r>
              <a:rPr sz="2400" b="1" dirty="0">
                <a:latin typeface="Calibri"/>
                <a:cs typeface="Calibri"/>
              </a:rPr>
              <a:t>a 4 ×</a:t>
            </a:r>
            <a:r>
              <a:rPr sz="2400" b="1" spc="-5" dirty="0">
                <a:latin typeface="Calibri"/>
                <a:cs typeface="Calibri"/>
              </a:rPr>
              <a:t> 2-matrix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30"/>
              </a:lnSpc>
            </a:pPr>
            <a:r>
              <a:rPr sz="2400" b="1" spc="-5" dirty="0">
                <a:latin typeface="Calibri"/>
                <a:cs typeface="Calibri"/>
              </a:rPr>
              <a:t>can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created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buChar char="&gt;"/>
              <a:tabLst>
                <a:tab pos="378460" algn="l"/>
              </a:tabLst>
            </a:pP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x</a:t>
            </a:r>
            <a:r>
              <a:rPr sz="2400" b="1" spc="-1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1500A7"/>
                </a:solidFill>
                <a:latin typeface="Courier New"/>
                <a:cs typeface="Courier New"/>
              </a:rPr>
              <a:t>&lt;-</a:t>
            </a:r>
            <a:r>
              <a:rPr sz="2400" b="1" spc="-20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matrix(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1500A7"/>
                </a:solidFill>
                <a:latin typeface="Courier New"/>
                <a:cs typeface="Courier New"/>
              </a:rPr>
              <a:t>nrow=4,</a:t>
            </a:r>
            <a:r>
              <a:rPr sz="2400" b="1" spc="-25" dirty="0">
                <a:solidFill>
                  <a:srgbClr val="1500A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500A7"/>
                </a:solidFill>
                <a:latin typeface="Courier New"/>
                <a:cs typeface="Courier New"/>
              </a:rPr>
              <a:t>ncol=2,</a:t>
            </a:r>
            <a:endParaRPr sz="2400">
              <a:latin typeface="Courier New"/>
              <a:cs typeface="Courier New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7284" y="1856352"/>
          <a:ext cx="8644254" cy="25404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874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96875" indent="-365760">
                        <a:lnSpc>
                          <a:spcPct val="100000"/>
                        </a:lnSpc>
                        <a:buChar char="&gt;"/>
                        <a:tabLst>
                          <a:tab pos="397510" algn="l"/>
                        </a:tabLst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2255"/>
                        </a:spcBef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[,1]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480"/>
                        </a:lnSpc>
                      </a:pPr>
                      <a:r>
                        <a:rPr sz="2400" b="1" spc="-10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data=c(1,2,3,4,5,6,7,8),</a:t>
                      </a:r>
                      <a:endParaRPr sz="24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[,2]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byrow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248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48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TRUE)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1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[1,]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88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[2,]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88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59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[3,]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1520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47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spc="-5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[4,]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885">
                        <a:lnSpc>
                          <a:spcPts val="2560"/>
                        </a:lnSpc>
                      </a:pPr>
                      <a:r>
                        <a:rPr sz="2400" b="1" dirty="0">
                          <a:solidFill>
                            <a:srgbClr val="1500A7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636" y="556272"/>
            <a:ext cx="9072880" cy="4478020"/>
            <a:chOff x="71636" y="556272"/>
            <a:chExt cx="9072880" cy="4478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36" y="556272"/>
              <a:ext cx="9072363" cy="44774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750" y="714247"/>
              <a:ext cx="8712962" cy="39629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76645" y="6811771"/>
            <a:ext cx="230504" cy="173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2000" dirty="0">
                <a:solidFill>
                  <a:srgbClr val="898989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8</a:t>
            </a:fld>
            <a:endParaRPr sz="200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740" y="1295846"/>
            <a:ext cx="8592820" cy="8784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marR="5080">
              <a:lnSpc>
                <a:spcPct val="150000"/>
              </a:lnSpc>
              <a:spcBef>
                <a:spcPts val="530"/>
              </a:spcBef>
            </a:pPr>
            <a:r>
              <a:rPr lang="en-US" sz="2000" b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2000" b="0" spc="3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</a:t>
            </a:r>
            <a:r>
              <a:rPr lang="en-US" sz="2000" b="0" spc="34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</a:t>
            </a:r>
            <a:r>
              <a:rPr lang="en-US" sz="2000" b="0" spc="3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environment</a:t>
            </a:r>
            <a:r>
              <a:rPr lang="en-US" sz="2000" b="0" spc="34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US" sz="2000" b="0" spc="3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en-US" sz="2000" b="0" spc="33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manipulation,</a:t>
            </a:r>
            <a:r>
              <a:rPr lang="en-US" sz="2000" b="0" spc="3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statistical</a:t>
            </a:r>
            <a:r>
              <a:rPr lang="en-US" sz="2000" b="0" spc="3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computing, </a:t>
            </a:r>
            <a:r>
              <a:rPr lang="en-US" sz="2000" b="0" spc="-52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graphics</a:t>
            </a:r>
            <a:r>
              <a:rPr lang="en-US" sz="2000" b="0" spc="-2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display </a:t>
            </a:r>
            <a:r>
              <a:rPr lang="en-US" sz="2000" b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2000" b="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en-US" sz="2000" b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analysis.</a:t>
            </a:r>
            <a:endParaRPr lang="en-US" sz="20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740" y="2474658"/>
            <a:ext cx="836840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Effective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data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handling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storage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outputs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possible.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8740" y="3095625"/>
            <a:ext cx="82703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Simple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well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as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complicated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calculations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possible.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B9747-866C-7754-B20C-29B94F0EEF80}"/>
              </a:ext>
            </a:extLst>
          </p:cNvPr>
          <p:cNvSpPr txBox="1"/>
          <p:nvPr/>
        </p:nvSpPr>
        <p:spPr>
          <a:xfrm>
            <a:off x="927100" y="3701027"/>
            <a:ext cx="8897620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619760" algn="l"/>
                <a:tab pos="931544" algn="l"/>
                <a:tab pos="2214245" algn="l"/>
                <a:tab pos="2551430" algn="l"/>
                <a:tab pos="3240405" algn="l"/>
                <a:tab pos="4232910" algn="l"/>
                <a:tab pos="4612005" algn="l"/>
                <a:tab pos="6230620" algn="l"/>
                <a:tab pos="6637655" algn="l"/>
                <a:tab pos="7188200" algn="l"/>
                <a:tab pos="7421245" algn="l"/>
              </a:tabLst>
            </a:pPr>
            <a:r>
              <a:rPr lang="en-US"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	R	language	is	very	similar	in	appearance	to	"S"	‐	language  based on a software S‐Plus.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69F855-8C0C-F505-EBBA-57DE1545E1A8}"/>
              </a:ext>
            </a:extLst>
          </p:cNvPr>
          <p:cNvSpPr txBox="1"/>
          <p:nvPr/>
        </p:nvSpPr>
        <p:spPr>
          <a:xfrm>
            <a:off x="1016128" y="641713"/>
            <a:ext cx="5347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kern="1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773" y="282194"/>
            <a:ext cx="8154034" cy="636713"/>
          </a:xfrm>
          <a:prstGeom prst="rect">
            <a:avLst/>
          </a:prstGeom>
        </p:spPr>
        <p:txBody>
          <a:bodyPr vert="horz" wrap="square" lIns="0" tIns="325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</a:rPr>
              <a:t>Switching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</a:rPr>
              <a:t>R?</a:t>
            </a:r>
          </a:p>
        </p:txBody>
      </p:sp>
      <p:sp>
        <p:nvSpPr>
          <p:cNvPr id="3" name="object 3"/>
          <p:cNvSpPr/>
          <p:nvPr/>
        </p:nvSpPr>
        <p:spPr>
          <a:xfrm>
            <a:off x="774839" y="4634484"/>
            <a:ext cx="9144000" cy="858519"/>
          </a:xfrm>
          <a:custGeom>
            <a:avLst/>
            <a:gdLst/>
            <a:ahLst/>
            <a:cxnLst/>
            <a:rect l="l" t="t" r="r" b="b"/>
            <a:pathLst>
              <a:path w="9144000" h="858520">
                <a:moveTo>
                  <a:pt x="9144000" y="858012"/>
                </a:moveTo>
                <a:lnTo>
                  <a:pt x="9144000" y="0"/>
                </a:lnTo>
                <a:lnTo>
                  <a:pt x="0" y="0"/>
                </a:lnTo>
                <a:lnTo>
                  <a:pt x="0" y="858012"/>
                </a:lnTo>
                <a:lnTo>
                  <a:pt x="9144000" y="85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5300" y="2441852"/>
            <a:ext cx="5785485" cy="116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free.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2700" marR="5080">
              <a:lnSpc>
                <a:spcPct val="340000"/>
              </a:lnSpc>
            </a:pP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Many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statistical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packages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freely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available. </a:t>
            </a:r>
            <a:r>
              <a:rPr sz="2000" spc="-5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6645" y="6811771"/>
            <a:ext cx="230504" cy="173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2000" dirty="0">
                <a:solidFill>
                  <a:srgbClr val="898989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9</a:t>
            </a:fld>
            <a:endParaRPr sz="200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B8E8477-3C4E-281B-C365-CDFDE70AC47E}"/>
              </a:ext>
            </a:extLst>
          </p:cNvPr>
          <p:cNvSpPr txBox="1"/>
          <p:nvPr/>
        </p:nvSpPr>
        <p:spPr>
          <a:xfrm>
            <a:off x="1757556" y="4026947"/>
            <a:ext cx="7582534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buSzPct val="152380"/>
              <a:tabLst>
                <a:tab pos="298450" algn="l"/>
              </a:tabLst>
            </a:pP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 is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free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(open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source)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software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therefore</a:t>
            </a:r>
            <a:r>
              <a:rPr sz="2000" spc="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is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not a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black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box.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030A8CB-12C2-1B8D-DEAF-E58C1A883122}"/>
              </a:ext>
            </a:extLst>
          </p:cNvPr>
          <p:cNvSpPr txBox="1"/>
          <p:nvPr/>
        </p:nvSpPr>
        <p:spPr>
          <a:xfrm>
            <a:off x="1757556" y="4781033"/>
            <a:ext cx="8694544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buSzPct val="152380"/>
              <a:tabLst>
                <a:tab pos="298450" algn="l"/>
              </a:tabLst>
            </a:pP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It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has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computer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language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which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is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convenient</a:t>
            </a:r>
            <a:r>
              <a:rPr sz="2000" spc="3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use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statistical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graphical</a:t>
            </a:r>
            <a:r>
              <a:rPr sz="20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applications.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13843-C427-39E8-B09B-9BF12E60BD55}"/>
              </a:ext>
            </a:extLst>
          </p:cNvPr>
          <p:cNvSpPr txBox="1"/>
          <p:nvPr/>
        </p:nvSpPr>
        <p:spPr>
          <a:xfrm>
            <a:off x="1757556" y="1539316"/>
            <a:ext cx="8313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</a:t>
            </a:r>
            <a:r>
              <a:rPr lang="en-US" sz="1800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1800" spc="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people,</a:t>
            </a:r>
            <a:r>
              <a:rPr lang="en-US" sz="1800" spc="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spc="-3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180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esea</a:t>
            </a:r>
            <a:r>
              <a:rPr lang="en-US" sz="1800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180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US" sz="1800" spc="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sz="1800" spc="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</a:t>
            </a:r>
            <a:r>
              <a:rPr lang="en-US" sz="1800" spc="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offices,</a:t>
            </a:r>
            <a:r>
              <a:rPr lang="en-US" sz="1800" spc="6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analyti</a:t>
            </a:r>
            <a:r>
              <a:rPr lang="en-US" sz="1800" spc="-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</a:t>
            </a:r>
            <a:r>
              <a:rPr lang="en-US" sz="1800" spc="6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 h</a:t>
            </a:r>
            <a:r>
              <a:rPr lang="en-US" sz="1800" spc="-4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1800" spc="-2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 </a:t>
            </a:r>
            <a:r>
              <a:rPr lang="en-US" sz="1800" spc="-1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started</a:t>
            </a:r>
            <a:r>
              <a:rPr lang="en-US" sz="1800" spc="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spc="-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</a:t>
            </a:r>
            <a:r>
              <a:rPr lang="en-US" sz="1800" spc="-1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spc="5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3168</Words>
  <Application>Microsoft Office PowerPoint</Application>
  <PresentationFormat>Custom</PresentationFormat>
  <Paragraphs>645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Arial MT</vt:lpstr>
      <vt:lpstr>Calibri</vt:lpstr>
      <vt:lpstr>Cambria</vt:lpstr>
      <vt:lpstr>Cambria Math</vt:lpstr>
      <vt:lpstr>Courier New</vt:lpstr>
      <vt:lpstr>Symbol</vt:lpstr>
      <vt:lpstr>Times New Roman</vt:lpstr>
      <vt:lpstr>Wingdings</vt:lpstr>
      <vt:lpstr>Office Theme</vt:lpstr>
      <vt:lpstr>CSE240-DATA SCIENCE WITH R</vt:lpstr>
      <vt:lpstr>Syllabus</vt:lpstr>
      <vt:lpstr>Module 2 -Data, functions and control structures in R </vt:lpstr>
      <vt:lpstr>Module 3 - Data Visualization </vt:lpstr>
      <vt:lpstr>Module 4 - Statistical Analysis Using R </vt:lpstr>
      <vt:lpstr>Module 5 - Data Analytics Using R </vt:lpstr>
      <vt:lpstr>Module 1 -R basics </vt:lpstr>
      <vt:lpstr>R is an environment for data manipulation, statistical computing,  graphics display and data analysis.</vt:lpstr>
      <vt:lpstr>Switching to R?</vt:lpstr>
      <vt:lpstr>Installing R</vt:lpstr>
      <vt:lpstr>Installing R Choose any mirror and click on the link</vt:lpstr>
      <vt:lpstr>Installing R Else, download it from the Comprehensive R Archive Network  (CRAN) website: http://cran.r-project.org/</vt:lpstr>
      <vt:lpstr>Installing R Studio</vt:lpstr>
      <vt:lpstr>Installing R Studio</vt:lpstr>
      <vt:lpstr>Introduction to R Studio</vt:lpstr>
      <vt:lpstr>PowerPoint Presentation</vt:lpstr>
      <vt:lpstr>PowerPoint Presentation</vt:lpstr>
      <vt:lpstr>PowerPoint Presentation</vt:lpstr>
      <vt:lpstr>Introduction to R Studio</vt:lpstr>
      <vt:lpstr>Introduction to R Studio</vt:lpstr>
      <vt:lpstr>Introduction to R Studio</vt:lpstr>
      <vt:lpstr>Introduction to R Studio</vt:lpstr>
      <vt:lpstr>Introduction to R Studio</vt:lpstr>
      <vt:lpstr>Introduction to R Studio</vt:lpstr>
      <vt:lpstr>PowerPoint Presentation</vt:lpstr>
      <vt:lpstr>Basics</vt:lpstr>
      <vt:lpstr>Basics</vt:lpstr>
      <vt:lpstr>Basics</vt:lpstr>
      <vt:lpstr>Basics</vt:lpstr>
      <vt:lpstr>R as a calculator</vt:lpstr>
      <vt:lpstr>R as a calculator</vt:lpstr>
      <vt:lpstr>R as a calculator</vt:lpstr>
      <vt:lpstr>R as a calculator</vt:lpstr>
      <vt:lpstr>R as a calculator</vt:lpstr>
      <vt:lpstr>R as a calculator</vt:lpstr>
      <vt:lpstr>R as a calculator</vt:lpstr>
      <vt:lpstr>R as a calculator</vt:lpstr>
      <vt:lpstr>Multiplication and Division x ∗ y,</vt:lpstr>
      <vt:lpstr>Multiplication and Division x ∗ y,</vt:lpstr>
      <vt:lpstr>Multiplication and Division x ∗ y,</vt:lpstr>
      <vt:lpstr>Multiplication and Division x ∗ y, x/y:</vt:lpstr>
      <vt:lpstr>Addition and Subtraction x + y, x − y</vt:lpstr>
      <vt:lpstr>Addition and Subtraction x + y, x − y</vt:lpstr>
      <vt:lpstr>Addition and Subtraction x + y, x − y</vt:lpstr>
      <vt:lpstr>Addition and Subtraction x + y, x − y</vt:lpstr>
      <vt:lpstr>Introduction to R Software</vt:lpstr>
      <vt:lpstr>Integer Division %/%</vt:lpstr>
      <vt:lpstr>Integer Division %/%</vt:lpstr>
      <vt:lpstr>Modulo Division (x mod y) %%:</vt:lpstr>
      <vt:lpstr>Modulo Division (x mod y) %%:</vt:lpstr>
      <vt:lpstr>Maximum: max</vt:lpstr>
      <vt:lpstr>Minimum : min</vt:lpstr>
      <vt:lpstr>Overview Over Further Functions</vt:lpstr>
      <vt:lpstr>Examples</vt:lpstr>
      <vt:lpstr>Examples</vt:lpstr>
      <vt:lpstr>Examples</vt:lpstr>
      <vt:lpstr>Assignments</vt:lpstr>
      <vt:lpstr>Assignments</vt:lpstr>
      <vt:lpstr>Introduction to R Software</vt:lpstr>
      <vt:lpstr>Functions</vt:lpstr>
      <vt:lpstr>Functions</vt:lpstr>
      <vt:lpstr>PowerPoint Presentation</vt:lpstr>
      <vt:lpstr>Functions (Single variable)</vt:lpstr>
      <vt:lpstr>Functions (Two variables)</vt:lpstr>
      <vt:lpstr>Functions- Another example</vt:lpstr>
      <vt:lpstr>Matrix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Software</dc:title>
  <dc:creator>LENOVO</dc:creator>
  <cp:lastModifiedBy>Sathya A</cp:lastModifiedBy>
  <cp:revision>2</cp:revision>
  <dcterms:created xsi:type="dcterms:W3CDTF">2023-11-05T15:24:01Z</dcterms:created>
  <dcterms:modified xsi:type="dcterms:W3CDTF">2023-11-08T07:27:54Z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2023-11-05T00:00:00Z</vt:filetime>
  </property>
</Properties>
</file>